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116"/>
  </p:notesMasterIdLst>
  <p:handoutMasterIdLst>
    <p:handoutMasterId r:id="rId117"/>
  </p:handoutMasterIdLst>
  <p:sldIdLst>
    <p:sldId id="256" r:id="rId2"/>
    <p:sldId id="341" r:id="rId3"/>
    <p:sldId id="371" r:id="rId4"/>
    <p:sldId id="356" r:id="rId5"/>
    <p:sldId id="435" r:id="rId6"/>
    <p:sldId id="405" r:id="rId7"/>
    <p:sldId id="306" r:id="rId8"/>
    <p:sldId id="407" r:id="rId9"/>
    <p:sldId id="386" r:id="rId10"/>
    <p:sldId id="396" r:id="rId11"/>
    <p:sldId id="387" r:id="rId12"/>
    <p:sldId id="381" r:id="rId13"/>
    <p:sldId id="402" r:id="rId14"/>
    <p:sldId id="406" r:id="rId15"/>
    <p:sldId id="398" r:id="rId16"/>
    <p:sldId id="400" r:id="rId17"/>
    <p:sldId id="311" r:id="rId18"/>
    <p:sldId id="403" r:id="rId19"/>
    <p:sldId id="390" r:id="rId20"/>
    <p:sldId id="436" r:id="rId21"/>
    <p:sldId id="437" r:id="rId22"/>
    <p:sldId id="414" r:id="rId23"/>
    <p:sldId id="408" r:id="rId24"/>
    <p:sldId id="359" r:id="rId25"/>
    <p:sldId id="438" r:id="rId26"/>
    <p:sldId id="312" r:id="rId27"/>
    <p:sldId id="358" r:id="rId28"/>
    <p:sldId id="351" r:id="rId29"/>
    <p:sldId id="439" r:id="rId30"/>
    <p:sldId id="353" r:id="rId31"/>
    <p:sldId id="355" r:id="rId32"/>
    <p:sldId id="288" r:id="rId33"/>
    <p:sldId id="410" r:id="rId34"/>
    <p:sldId id="344" r:id="rId35"/>
    <p:sldId id="411" r:id="rId36"/>
    <p:sldId id="413" r:id="rId37"/>
    <p:sldId id="261" r:id="rId38"/>
    <p:sldId id="260" r:id="rId39"/>
    <p:sldId id="257" r:id="rId40"/>
    <p:sldId id="258" r:id="rId41"/>
    <p:sldId id="259" r:id="rId42"/>
    <p:sldId id="270" r:id="rId43"/>
    <p:sldId id="264" r:id="rId44"/>
    <p:sldId id="271" r:id="rId45"/>
    <p:sldId id="263" r:id="rId46"/>
    <p:sldId id="265" r:id="rId47"/>
    <p:sldId id="269" r:id="rId48"/>
    <p:sldId id="266" r:id="rId49"/>
    <p:sldId id="272" r:id="rId50"/>
    <p:sldId id="340" r:id="rId51"/>
    <p:sldId id="274" r:id="rId52"/>
    <p:sldId id="273" r:id="rId53"/>
    <p:sldId id="278" r:id="rId54"/>
    <p:sldId id="280" r:id="rId55"/>
    <p:sldId id="333" r:id="rId56"/>
    <p:sldId id="277" r:id="rId57"/>
    <p:sldId id="279" r:id="rId58"/>
    <p:sldId id="275" r:id="rId59"/>
    <p:sldId id="284" r:id="rId60"/>
    <p:sldId id="285" r:id="rId61"/>
    <p:sldId id="286" r:id="rId62"/>
    <p:sldId id="287" r:id="rId63"/>
    <p:sldId id="289" r:id="rId64"/>
    <p:sldId id="334" r:id="rId65"/>
    <p:sldId id="335" r:id="rId66"/>
    <p:sldId id="290" r:id="rId67"/>
    <p:sldId id="291" r:id="rId68"/>
    <p:sldId id="292" r:id="rId69"/>
    <p:sldId id="293" r:id="rId70"/>
    <p:sldId id="336" r:id="rId71"/>
    <p:sldId id="294" r:id="rId72"/>
    <p:sldId id="295" r:id="rId73"/>
    <p:sldId id="297" r:id="rId74"/>
    <p:sldId id="298" r:id="rId75"/>
    <p:sldId id="300" r:id="rId76"/>
    <p:sldId id="301" r:id="rId77"/>
    <p:sldId id="303" r:id="rId78"/>
    <p:sldId id="304" r:id="rId79"/>
    <p:sldId id="305" r:id="rId80"/>
    <p:sldId id="307" r:id="rId81"/>
    <p:sldId id="308" r:id="rId82"/>
    <p:sldId id="309" r:id="rId83"/>
    <p:sldId id="310" r:id="rId84"/>
    <p:sldId id="313" r:id="rId85"/>
    <p:sldId id="327" r:id="rId86"/>
    <p:sldId id="314" r:id="rId87"/>
    <p:sldId id="337" r:id="rId88"/>
    <p:sldId id="338" r:id="rId89"/>
    <p:sldId id="339" r:id="rId90"/>
    <p:sldId id="319" r:id="rId91"/>
    <p:sldId id="320" r:id="rId92"/>
    <p:sldId id="329" r:id="rId93"/>
    <p:sldId id="330" r:id="rId94"/>
    <p:sldId id="322" r:id="rId95"/>
    <p:sldId id="415" r:id="rId96"/>
    <p:sldId id="416" r:id="rId97"/>
    <p:sldId id="417" r:id="rId98"/>
    <p:sldId id="420" r:id="rId99"/>
    <p:sldId id="421" r:id="rId100"/>
    <p:sldId id="422" r:id="rId101"/>
    <p:sldId id="418" r:id="rId102"/>
    <p:sldId id="423" r:id="rId103"/>
    <p:sldId id="424" r:id="rId104"/>
    <p:sldId id="425" r:id="rId105"/>
    <p:sldId id="426" r:id="rId106"/>
    <p:sldId id="427" r:id="rId107"/>
    <p:sldId id="428" r:id="rId108"/>
    <p:sldId id="431" r:id="rId109"/>
    <p:sldId id="429" r:id="rId110"/>
    <p:sldId id="432" r:id="rId111"/>
    <p:sldId id="434" r:id="rId112"/>
    <p:sldId id="430" r:id="rId113"/>
    <p:sldId id="433" r:id="rId114"/>
    <p:sldId id="326" r:id="rId1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02"/>
    <p:restoredTop sz="96281"/>
  </p:normalViewPr>
  <p:slideViewPr>
    <p:cSldViewPr>
      <p:cViewPr varScale="1">
        <p:scale>
          <a:sx n="124" d="100"/>
          <a:sy n="124" d="100"/>
        </p:scale>
        <p:origin x="144" y="280"/>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handoutMaster" Target="handoutMasters/handout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presProps" Target="presProp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viewProps" Target="view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ableStyles" Target="tableStyles.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CBCAF-8195-0B41-9F39-155992CBB6C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T"/>
          </a:p>
        </p:txBody>
      </p:sp>
      <p:sp>
        <p:nvSpPr>
          <p:cNvPr id="3" name="Date Placeholder 2">
            <a:extLst>
              <a:ext uri="{FF2B5EF4-FFF2-40B4-BE49-F238E27FC236}">
                <a16:creationId xmlns:a16="http://schemas.microsoft.com/office/drawing/2014/main" id="{4530F5F1-56F9-594B-8002-505C0B3A953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591E39A-28E5-5D4D-B97C-ECEB96F19817}" type="datetimeFigureOut">
              <a:rPr lang="en-IT" smtClean="0"/>
              <a:t>13/02/22</a:t>
            </a:fld>
            <a:endParaRPr lang="en-IT"/>
          </a:p>
        </p:txBody>
      </p:sp>
      <p:sp>
        <p:nvSpPr>
          <p:cNvPr id="4" name="Footer Placeholder 3">
            <a:extLst>
              <a:ext uri="{FF2B5EF4-FFF2-40B4-BE49-F238E27FC236}">
                <a16:creationId xmlns:a16="http://schemas.microsoft.com/office/drawing/2014/main" id="{0D01DB9C-5FE6-5646-A4CF-CACE1FBFD1F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T"/>
          </a:p>
        </p:txBody>
      </p:sp>
      <p:sp>
        <p:nvSpPr>
          <p:cNvPr id="5" name="Slide Number Placeholder 4">
            <a:extLst>
              <a:ext uri="{FF2B5EF4-FFF2-40B4-BE49-F238E27FC236}">
                <a16:creationId xmlns:a16="http://schemas.microsoft.com/office/drawing/2014/main" id="{1807AD1E-ED4D-4F49-B2E9-34CF7F0E16D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8E6113E-382B-5C49-947E-9975DE242C1F}" type="slidenum">
              <a:rPr lang="en-IT" smtClean="0"/>
              <a:t>‹#›</a:t>
            </a:fld>
            <a:endParaRPr lang="en-IT"/>
          </a:p>
        </p:txBody>
      </p:sp>
    </p:spTree>
    <p:extLst>
      <p:ext uri="{BB962C8B-B14F-4D97-AF65-F5344CB8AC3E}">
        <p14:creationId xmlns:p14="http://schemas.microsoft.com/office/powerpoint/2010/main" val="711723140"/>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png>
</file>

<file path=ppt/media/image14.png>
</file>

<file path=ppt/media/image15.jpg>
</file>

<file path=ppt/media/image16.jpg>
</file>

<file path=ppt/media/image17.png>
</file>

<file path=ppt/media/image18.png>
</file>

<file path=ppt/media/image19.png>
</file>

<file path=ppt/media/image2.jpeg>
</file>

<file path=ppt/media/image20.png>
</file>

<file path=ppt/media/image21.jpg>
</file>

<file path=ppt/media/image22.jpeg>
</file>

<file path=ppt/media/image23.jpeg>
</file>

<file path=ppt/media/image24.jpeg>
</file>

<file path=ppt/media/image25.tiff>
</file>

<file path=ppt/media/image26.jpeg>
</file>

<file path=ppt/media/image27.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AEB7694-8561-4BE2-948D-EDF7A201F8BB}" type="datetimeFigureOut">
              <a:rPr lang="it-IT" smtClean="0"/>
              <a:pPr/>
              <a:t>13/02/22</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it-IT"/>
              <a:t>Fare clic per modificare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5F0E4F-C068-4558-BD2C-4354A8A0FB1B}" type="slidenum">
              <a:rPr lang="it-IT" smtClean="0"/>
              <a:pPr/>
              <a:t>‹#›</a:t>
            </a:fld>
            <a:endParaRPr lang="it-IT"/>
          </a:p>
        </p:txBody>
      </p:sp>
    </p:spTree>
    <p:extLst>
      <p:ext uri="{BB962C8B-B14F-4D97-AF65-F5344CB8AC3E}">
        <p14:creationId xmlns:p14="http://schemas.microsoft.com/office/powerpoint/2010/main" val="29355023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74D60BF-EFBC-5743-8A89-CC6906C80278}" type="slidenum">
              <a:rPr lang="en-US" sz="1200">
                <a:latin typeface="Times New Roman" charset="0"/>
              </a:rPr>
              <a:pPr/>
              <a:t>79</a:t>
            </a:fld>
            <a:endParaRPr lang="en-US" sz="1200">
              <a:latin typeface="Times New Roman" charset="0"/>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1AD7DEF-C37B-B748-A244-1EC5FF0C82D3}" type="slidenum">
              <a:rPr lang="en-US" sz="1200">
                <a:latin typeface="Times New Roman" charset="0"/>
              </a:rPr>
              <a:pPr/>
              <a:t>91</a:t>
            </a:fld>
            <a:endParaRPr lang="en-US" sz="1200">
              <a:latin typeface="Times New Roman" charset="0"/>
            </a:endParaRPr>
          </a:p>
        </p:txBody>
      </p:sp>
      <p:sp>
        <p:nvSpPr>
          <p:cNvPr id="47106" name="Rectangle 2"/>
          <p:cNvSpPr>
            <a:spLocks noGrp="1" noRot="1" noChangeAspect="1" noChangeArrowheads="1" noTextEdit="1"/>
          </p:cNvSpPr>
          <p:nvPr>
            <p:ph type="sldImg"/>
          </p:nvPr>
        </p:nvSpPr>
        <p:spPr>
          <a:ln/>
        </p:spPr>
      </p:sp>
      <p:sp>
        <p:nvSpPr>
          <p:cNvPr id="4710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FE4B428-3D04-014D-8EEF-AF9131895F93}" type="slidenum">
              <a:rPr lang="en-US" sz="1200">
                <a:latin typeface="Times New Roman" charset="0"/>
              </a:rPr>
              <a:pPr/>
              <a:t>94</a:t>
            </a:fld>
            <a:endParaRPr lang="en-US" sz="1200">
              <a:latin typeface="Times New Roman" charset="0"/>
            </a:endParaRPr>
          </a:p>
        </p:txBody>
      </p:sp>
      <p:sp>
        <p:nvSpPr>
          <p:cNvPr id="51202" name="Rectangle 2"/>
          <p:cNvSpPr>
            <a:spLocks noGrp="1" noRot="1" noChangeAspect="1" noChangeArrowheads="1" noTextEdit="1"/>
          </p:cNvSpPr>
          <p:nvPr>
            <p:ph type="sldImg"/>
          </p:nvPr>
        </p:nvSpPr>
        <p:spPr>
          <a:ln/>
        </p:spPr>
      </p:sp>
      <p:sp>
        <p:nvSpPr>
          <p:cNvPr id="51203"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74D60BF-EFBC-5743-8A89-CC6906C80278}" type="slidenum">
              <a:rPr lang="en-US" sz="1200">
                <a:latin typeface="Times New Roman" charset="0"/>
              </a:rPr>
              <a:pPr/>
              <a:t>95</a:t>
            </a:fld>
            <a:endParaRPr lang="en-US" sz="1200">
              <a:latin typeface="Times New Roman" charset="0"/>
            </a:endParaRPr>
          </a:p>
        </p:txBody>
      </p:sp>
      <p:sp>
        <p:nvSpPr>
          <p:cNvPr id="16386" name="Rectangle 2"/>
          <p:cNvSpPr>
            <a:spLocks noGrp="1" noRot="1" noChangeAspect="1" noChangeArrowheads="1" noTextEdit="1"/>
          </p:cNvSpPr>
          <p:nvPr>
            <p:ph type="sldImg"/>
          </p:nvPr>
        </p:nvSpPr>
        <p:spPr>
          <a:ln/>
        </p:spPr>
      </p:sp>
      <p:sp>
        <p:nvSpPr>
          <p:cNvPr id="1638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extLst>
      <p:ext uri="{BB962C8B-B14F-4D97-AF65-F5344CB8AC3E}">
        <p14:creationId xmlns:p14="http://schemas.microsoft.com/office/powerpoint/2010/main" val="2652291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3"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2E12354B-C32C-3E44-9516-97DB9D490ABA}" type="slidenum">
              <a:rPr lang="en-US" sz="1200">
                <a:latin typeface="Times New Roman" charset="0"/>
              </a:rPr>
              <a:pPr/>
              <a:t>114</a:t>
            </a:fld>
            <a:endParaRPr lang="en-US" sz="1200">
              <a:latin typeface="Times New Roman" charset="0"/>
            </a:endParaRPr>
          </a:p>
        </p:txBody>
      </p:sp>
      <p:sp>
        <p:nvSpPr>
          <p:cNvPr id="59394" name="Rectangle 2"/>
          <p:cNvSpPr>
            <a:spLocks noGrp="1" noRot="1" noChangeAspect="1" noChangeArrowheads="1" noTextEdit="1"/>
          </p:cNvSpPr>
          <p:nvPr>
            <p:ph type="sldImg"/>
          </p:nvPr>
        </p:nvSpPr>
        <p:spPr>
          <a:ln/>
        </p:spPr>
      </p:sp>
      <p:sp>
        <p:nvSpPr>
          <p:cNvPr id="59395"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D4163344-9839-FC48-A0AE-EC7B457773EE}" type="slidenum">
              <a:rPr lang="en-US" sz="1200">
                <a:latin typeface="Times New Roman" charset="0"/>
              </a:rPr>
              <a:pPr/>
              <a:t>80</a:t>
            </a:fld>
            <a:endParaRPr lang="en-US" sz="1200">
              <a:latin typeface="Times New Roman" charset="0"/>
            </a:endParaRPr>
          </a:p>
        </p:txBody>
      </p:sp>
      <p:sp>
        <p:nvSpPr>
          <p:cNvPr id="20482" name="Rectangle 2"/>
          <p:cNvSpPr>
            <a:spLocks noGrp="1" noRot="1" noChangeAspect="1" noChangeArrowheads="1" noTextEdit="1"/>
          </p:cNvSpPr>
          <p:nvPr>
            <p:ph type="sldImg"/>
          </p:nvPr>
        </p:nvSpPr>
        <p:spPr>
          <a:ln/>
        </p:spPr>
      </p:sp>
      <p:sp>
        <p:nvSpPr>
          <p:cNvPr id="20483"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5551D58-B3EE-A74C-9822-D6573A2AA8E8}" type="slidenum">
              <a:rPr lang="en-US" sz="1200">
                <a:latin typeface="Times New Roman" charset="0"/>
              </a:rPr>
              <a:pPr/>
              <a:t>81</a:t>
            </a:fld>
            <a:endParaRPr lang="en-US" sz="1200">
              <a:latin typeface="Times New Roman" charset="0"/>
            </a:endParaRPr>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C33A7335-9E0F-2145-A1F1-1B40BC30437A}" type="slidenum">
              <a:rPr lang="en-US" sz="1200">
                <a:latin typeface="Times New Roman" charset="0"/>
              </a:rPr>
              <a:pPr/>
              <a:t>82</a:t>
            </a:fld>
            <a:endParaRPr lang="en-US" sz="1200">
              <a:latin typeface="Times New Roman" charset="0"/>
            </a:endParaRPr>
          </a:p>
        </p:txBody>
      </p:sp>
      <p:sp>
        <p:nvSpPr>
          <p:cNvPr id="24578" name="Rectangle 2"/>
          <p:cNvSpPr>
            <a:spLocks noGrp="1" noRot="1" noChangeAspect="1" noChangeArrowheads="1" noTextEdit="1"/>
          </p:cNvSpPr>
          <p:nvPr>
            <p:ph type="sldImg"/>
          </p:nvPr>
        </p:nvSpPr>
        <p:spPr>
          <a:ln/>
        </p:spPr>
      </p:sp>
      <p:sp>
        <p:nvSpPr>
          <p:cNvPr id="24579"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0583C81-91F6-844A-9790-6807AE7AE3BB}" type="slidenum">
              <a:rPr lang="en-US" sz="1200">
                <a:latin typeface="Times New Roman" charset="0"/>
              </a:rPr>
              <a:pPr/>
              <a:t>83</a:t>
            </a:fld>
            <a:endParaRPr lang="en-US" sz="1200">
              <a:latin typeface="Times New Roman" charset="0"/>
            </a:endParaRPr>
          </a:p>
        </p:txBody>
      </p:sp>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032EA7B5-2625-3541-AF32-D9F0FD12477F}" type="slidenum">
              <a:rPr lang="en-US" sz="1200">
                <a:latin typeface="Times New Roman" charset="0"/>
              </a:rPr>
              <a:pPr/>
              <a:t>84</a:t>
            </a:fld>
            <a:endParaRPr lang="en-US" sz="1200">
              <a:latin typeface="Times New Roman" charset="0"/>
            </a:endParaRPr>
          </a:p>
        </p:txBody>
      </p:sp>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032EA7B5-2625-3541-AF32-D9F0FD12477F}" type="slidenum">
              <a:rPr lang="en-US" sz="1200">
                <a:latin typeface="Times New Roman" charset="0"/>
              </a:rPr>
              <a:pPr/>
              <a:t>85</a:t>
            </a:fld>
            <a:endParaRPr lang="en-US" sz="1200">
              <a:latin typeface="Times New Roman" charset="0"/>
            </a:endParaRPr>
          </a:p>
        </p:txBody>
      </p:sp>
      <p:sp>
        <p:nvSpPr>
          <p:cNvPr id="32770" name="Rectangle 2"/>
          <p:cNvSpPr>
            <a:spLocks noGrp="1" noRot="1" noChangeAspect="1" noChangeArrowheads="1" noTextEdit="1"/>
          </p:cNvSpPr>
          <p:nvPr>
            <p:ph type="sldImg"/>
          </p:nvPr>
        </p:nvSpPr>
        <p:spPr>
          <a:ln/>
        </p:spPr>
      </p:sp>
      <p:sp>
        <p:nvSpPr>
          <p:cNvPr id="32771"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FFD589BE-F165-1840-8D6C-0DDBEAD3B40B}" type="slidenum">
              <a:rPr lang="en-US" sz="1200">
                <a:latin typeface="Times New Roman" charset="0"/>
              </a:rPr>
              <a:pPr/>
              <a:t>86</a:t>
            </a:fld>
            <a:endParaRPr lang="en-US" sz="1200">
              <a:latin typeface="Times New Roman" charset="0"/>
            </a:endParaRPr>
          </a:p>
        </p:txBody>
      </p:sp>
      <p:sp>
        <p:nvSpPr>
          <p:cNvPr id="34818" name="Rectangle 2"/>
          <p:cNvSpPr>
            <a:spLocks noGrp="1" noRot="1" noChangeAspect="1" noChangeArrowheads="1" noTextEdit="1"/>
          </p:cNvSpPr>
          <p:nvPr>
            <p:ph type="sldImg"/>
          </p:nvPr>
        </p:nvSpPr>
        <p:spPr>
          <a:ln/>
        </p:spPr>
      </p:sp>
      <p:sp>
        <p:nvSpPr>
          <p:cNvPr id="34819"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7"/>
          <p:cNvSpPr>
            <a:spLocks noGrp="1" noChangeArrowheads="1"/>
          </p:cNvSpPr>
          <p:nvPr>
            <p:ph type="sldNum" sz="quarter" idx="5"/>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type="none" w="sm" len="sm"/>
                <a:tailEnd type="none" w="sm" len="sm"/>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B60C9840-AF57-424A-8048-2CA8090C135D}" type="slidenum">
              <a:rPr lang="en-US" sz="1200">
                <a:latin typeface="Times New Roman" charset="0"/>
              </a:rPr>
              <a:pPr/>
              <a:t>90</a:t>
            </a:fld>
            <a:endParaRPr lang="en-US" sz="1200">
              <a:latin typeface="Times New Roman" charset="0"/>
            </a:endParaRPr>
          </a:p>
        </p:txBody>
      </p:sp>
      <p:sp>
        <p:nvSpPr>
          <p:cNvPr id="45058" name="Rectangle 2"/>
          <p:cNvSpPr>
            <a:spLocks noGrp="1" noRot="1" noChangeAspect="1" noChangeArrowheads="1" noTextEdit="1"/>
          </p:cNvSpPr>
          <p:nvPr>
            <p:ph type="sldImg"/>
          </p:nvPr>
        </p:nvSpPr>
        <p:spPr>
          <a:ln/>
        </p:spPr>
      </p:sp>
      <p:sp>
        <p:nvSpPr>
          <p:cNvPr id="45059" name="Rectangle 3"/>
          <p:cNvSpPr>
            <a:spLocks noGrp="1" noChangeArrowheads="1"/>
          </p:cNvSpPr>
          <p:nvPr>
            <p:ph type="body" idx="1"/>
          </p:nvPr>
        </p:nvSpPr>
        <p:spPr>
          <a:noFill/>
          <a:ln w="9525"/>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type="none" w="sm" len="sm"/>
                <a:tailEnd type="none" w="sm" len="sm"/>
              </a14:hiddenLine>
            </a:ext>
            <a:ext uri="{FAA26D3D-D897-4be2-8F04-BA451C77F1D7}">
              <ma14:placeholderFlag xmlns="" xmlns:ma14="http://schemas.microsoft.com/office/mac/drawingml/2011/main" val="1"/>
            </a:ext>
          </a:extLst>
        </p:spPr>
        <p:txBody>
          <a:bodyPr/>
          <a:lstStyle/>
          <a:p>
            <a:endParaRPr lang="en-US">
              <a:latin typeface="Times New Roman"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GB"/>
              <a:t>Click to edit Master title style</a:t>
            </a:r>
            <a:endParaRPr lang="en-US"/>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9" name="Straight Connector 8"/>
          <p:cNvCxnSpPr/>
          <p:nvPr/>
        </p:nvCxnSpPr>
        <p:spPr>
          <a:xfrm flipV="1">
            <a:off x="609600" y="3600450"/>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414566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00408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GB"/>
              <a:t>Click to edit Master title style</a:t>
            </a:r>
            <a:endParaRPr lang="en-US"/>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2528228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295525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GB"/>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6" name="Slide Number Placeholder 5"/>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7" name="Straight Connector 6"/>
          <p:cNvCxnSpPr/>
          <p:nvPr/>
        </p:nvCxnSpPr>
        <p:spPr>
          <a:xfrm flipV="1">
            <a:off x="963085" y="4406900"/>
            <a:ext cx="11228916"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606505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89794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9" name="Slide Number Placeholder 8"/>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10" name="Straight Connector 9"/>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8263612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5" name="Slide Number Placeholder 4"/>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6" name="Straight Connector 5"/>
          <p:cNvCxnSpPr/>
          <p:nvPr/>
        </p:nvCxnSpPr>
        <p:spPr>
          <a:xfrm flipV="1">
            <a:off x="609600" y="1388917"/>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754717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8070652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GB"/>
              <a:t>Click to edit Master title style</a:t>
            </a:r>
            <a:endParaRPr lang="en-US"/>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3721473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GB"/>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7" name="Slide Number Placeholder 6"/>
          <p:cNvSpPr>
            <a:spLocks noGrp="1"/>
          </p:cNvSpPr>
          <p:nvPr>
            <p:ph type="sldNum" sz="quarter" idx="12"/>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cxnSp>
        <p:nvCxnSpPr>
          <p:cNvPr id="8" name="Straight Connector 7"/>
          <p:cNvCxnSpPr/>
          <p:nvPr/>
        </p:nvCxnSpPr>
        <p:spPr>
          <a:xfrm flipV="1">
            <a:off x="609600" y="4752218"/>
            <a:ext cx="11582400" cy="2"/>
          </a:xfrm>
          <a:prstGeom prst="line">
            <a:avLst/>
          </a:prstGeom>
          <a:ln/>
          <a:effectLst>
            <a:glow rad="63500">
              <a:schemeClr val="accent6">
                <a:satMod val="175000"/>
                <a:alpha val="40000"/>
              </a:schemeClr>
            </a:glow>
            <a:outerShdw blurRad="40000" dist="23000" dir="5400000" rotWithShape="0">
              <a:srgbClr val="000000">
                <a:alpha val="35000"/>
              </a:srgbClr>
            </a:outerShdw>
          </a:effectLst>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99065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descr="ing-modena copy.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45803" y="6021288"/>
            <a:ext cx="1533291" cy="899495"/>
          </a:xfrm>
          <a:prstGeom prst="rect">
            <a:avLst/>
          </a:prstGeom>
        </p:spPr>
      </p:pic>
      <p:sp>
        <p:nvSpPr>
          <p:cNvPr id="10" name="Slide Number Placeholder 5"/>
          <p:cNvSpPr>
            <a:spLocks noGrp="1"/>
          </p:cNvSpPr>
          <p:nvPr>
            <p:ph type="sldNum" sz="quarter" idx="4"/>
          </p:nvPr>
        </p:nvSpPr>
        <p:spPr>
          <a:xfrm>
            <a:off x="5115480" y="6362701"/>
            <a:ext cx="6466921" cy="365125"/>
          </a:xfrm>
          <a:prstGeom prst="rect">
            <a:avLst/>
          </a:prstGeom>
        </p:spPr>
        <p:txBody>
          <a:bodyPr/>
          <a:lstStyle/>
          <a:p>
            <a:fld id="{D2040F39-7941-49A4-B48D-F201B18B6351}" type="slidenum">
              <a:rPr lang="it-IT" smtClean="0"/>
              <a:pPr/>
              <a:t>‹#›</a:t>
            </a:fld>
            <a:endParaRPr lang="it-IT" dirty="0"/>
          </a:p>
        </p:txBody>
      </p:sp>
    </p:spTree>
    <p:extLst>
      <p:ext uri="{BB962C8B-B14F-4D97-AF65-F5344CB8AC3E}">
        <p14:creationId xmlns:p14="http://schemas.microsoft.com/office/powerpoint/2010/main" val="174542445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4.xml"/></Relationships>
</file>

<file path=ppt/slides/_rels/slide10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_rels/slide10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0.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4.xml"/></Relationships>
</file>

<file path=ppt/slides/_rels/slide111.xml.rels><?xml version="1.0" encoding="UTF-8" standalone="yes"?>
<Relationships xmlns="http://schemas.openxmlformats.org/package/2006/relationships"><Relationship Id="rId2" Type="http://schemas.openxmlformats.org/officeDocument/2006/relationships/image" Target="../media/image25.tiff"/><Relationship Id="rId1" Type="http://schemas.openxmlformats.org/officeDocument/2006/relationships/slideLayout" Target="../slideLayouts/slideLayout4.xml"/></Relationships>
</file>

<file path=ppt/slides/_rels/slide11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4.xml"/></Relationships>
</file>

<file path=ppt/slides/_rels/slide1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mailto:org.nbicocchi.localmods.Point@7344699f" TargetMode="Externa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4.xml"/><Relationship Id="rId5" Type="http://schemas.openxmlformats.org/officeDocument/2006/relationships/image" Target="../media/image5.jpeg"/><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Java Object Oriented</a:t>
            </a:r>
            <a:endParaRPr lang="it-IT" dirty="0"/>
          </a:p>
        </p:txBody>
      </p:sp>
      <p:sp>
        <p:nvSpPr>
          <p:cNvPr id="4" name="Sottotitolo 2"/>
          <p:cNvSpPr>
            <a:spLocks noGrp="1"/>
          </p:cNvSpPr>
          <p:nvPr>
            <p:ph type="subTitle" idx="1"/>
          </p:nvPr>
        </p:nvSpPr>
        <p:spPr>
          <a:xfrm>
            <a:off x="2895600" y="3886200"/>
            <a:ext cx="6400800" cy="1752600"/>
          </a:xfrm>
        </p:spPr>
        <p:txBody>
          <a:bodyPr>
            <a:normAutofit/>
          </a:bodyPr>
          <a:lstStyle/>
          <a:p>
            <a:pPr algn="r"/>
            <a:r>
              <a:rPr lang="en-US" sz="1800" dirty="0" err="1"/>
              <a:t>Università</a:t>
            </a:r>
            <a:r>
              <a:rPr lang="en-US" sz="1800" dirty="0"/>
              <a:t> di Modena e Reggio Emilia</a:t>
            </a:r>
          </a:p>
          <a:p>
            <a:pPr algn="r"/>
            <a:r>
              <a:rPr lang="en-US" sz="1800" i="1" dirty="0"/>
              <a:t>Prof. Nicola Bicocchi (</a:t>
            </a:r>
            <a:r>
              <a:rPr lang="en-US" sz="1800" i="1" dirty="0" err="1"/>
              <a:t>nicola.bicocchi@unimore.it</a:t>
            </a:r>
            <a:r>
              <a:rPr lang="en-US" sz="1800" i="1" dirty="0"/>
              <a:t>)</a:t>
            </a:r>
          </a:p>
          <a:p>
            <a:pPr algn="r"/>
            <a:endParaRPr lang="en-US" sz="1800" dirty="0"/>
          </a:p>
          <a:p>
            <a:pPr algn="r"/>
            <a:endParaRPr lang="it-IT" sz="1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3" name="Content Placeholder 2"/>
          <p:cNvSpPr>
            <a:spLocks noGrp="1"/>
          </p:cNvSpPr>
          <p:nvPr>
            <p:ph sz="half" idx="1"/>
          </p:nvPr>
        </p:nvSpPr>
        <p:spPr/>
        <p:txBody>
          <a:bodyPr>
            <a:noAutofit/>
          </a:bodyPr>
          <a:lstStyle/>
          <a:p>
            <a:r>
              <a:rPr lang="en-GB" sz="2400" dirty="0">
                <a:solidFill>
                  <a:schemeClr val="accent6">
                    <a:lumMod val="75000"/>
                  </a:schemeClr>
                </a:solidFill>
              </a:rPr>
              <a:t>Encapsulation is defined as the mechanism wrapping together code and data </a:t>
            </a:r>
            <a:r>
              <a:rPr lang="en-GB" sz="2400" dirty="0"/>
              <a:t>(data is encapsulated inside a shield of code).</a:t>
            </a:r>
          </a:p>
          <a:p>
            <a:r>
              <a:rPr lang="en-GB" sz="2400" dirty="0"/>
              <a:t>Another way to think about encapsulation is a protective shield that prevents the data from being accessed by code outside this shield.</a:t>
            </a:r>
            <a:endParaRPr lang="en-IT" sz="2400" dirty="0"/>
          </a:p>
        </p:txBody>
      </p:sp>
      <p:sp>
        <p:nvSpPr>
          <p:cNvPr id="5" name="Content Placeholder 4">
            <a:extLst>
              <a:ext uri="{FF2B5EF4-FFF2-40B4-BE49-F238E27FC236}">
                <a16:creationId xmlns:a16="http://schemas.microsoft.com/office/drawing/2014/main" id="{65120A8A-02F6-8C4A-8CBA-FBFE8E103774}"/>
              </a:ext>
            </a:extLst>
          </p:cNvPr>
          <p:cNvSpPr>
            <a:spLocks noGrp="1"/>
          </p:cNvSpPr>
          <p:nvPr>
            <p:ph sz="half" idx="2"/>
          </p:nvPr>
        </p:nvSpPr>
        <p:spPr/>
        <p:txBody>
          <a:bodyPr>
            <a:normAutofit/>
          </a:bodyPr>
          <a:lstStyle/>
          <a:p>
            <a:pPr marL="0" indent="0">
              <a:buNone/>
            </a:pPr>
            <a:r>
              <a:rPr lang="en-AU" sz="1600" dirty="0">
                <a:latin typeface="Consolas"/>
                <a:cs typeface="Consolas"/>
              </a:rPr>
              <a:t>public class Car {</a:t>
            </a:r>
          </a:p>
          <a:p>
            <a:pPr marL="0" indent="0">
              <a:buNone/>
            </a:pPr>
            <a:r>
              <a:rPr lang="en-AU" sz="1600" dirty="0">
                <a:latin typeface="Consolas"/>
                <a:cs typeface="Consolas"/>
              </a:rPr>
              <a:t>	</a:t>
            </a:r>
            <a:r>
              <a:rPr lang="en-AU" sz="1600" dirty="0">
                <a:solidFill>
                  <a:srgbClr val="E46C0A"/>
                </a:solidFill>
                <a:latin typeface="Consolas"/>
                <a:cs typeface="Consolas"/>
              </a:rPr>
              <a:t>public </a:t>
            </a:r>
            <a:r>
              <a:rPr lang="en-AU" sz="1600" dirty="0">
                <a:latin typeface="Consolas"/>
                <a:cs typeface="Consolas"/>
              </a:rPr>
              <a:t>String </a:t>
            </a:r>
            <a:r>
              <a:rPr lang="en-AU" sz="1600" dirty="0" err="1">
                <a:latin typeface="Consolas"/>
                <a:cs typeface="Consolas"/>
              </a:rPr>
              <a:t>color</a:t>
            </a:r>
            <a:r>
              <a:rPr lang="en-AU" sz="1600" dirty="0">
                <a:latin typeface="Consolas"/>
                <a:cs typeface="Consolas"/>
              </a:rPr>
              <a:t>;</a:t>
            </a:r>
          </a:p>
          <a:p>
            <a:pPr marL="0" indent="0">
              <a:buNone/>
            </a:pPr>
            <a:r>
              <a:rPr lang="en-AU" sz="1600" dirty="0">
                <a:latin typeface="Consolas"/>
                <a:cs typeface="Consolas"/>
              </a:rPr>
              <a:t>	</a:t>
            </a:r>
            <a:r>
              <a:rPr lang="en-AU" sz="1600" dirty="0">
                <a:solidFill>
                  <a:srgbClr val="E46C0A"/>
                </a:solidFill>
                <a:latin typeface="Consolas"/>
                <a:cs typeface="Consolas"/>
              </a:rPr>
              <a:t>public </a:t>
            </a:r>
            <a:r>
              <a:rPr lang="en-AU" sz="1600" dirty="0">
                <a:solidFill>
                  <a:srgbClr val="000000"/>
                </a:solidFill>
                <a:latin typeface="Consolas"/>
                <a:cs typeface="Consolas"/>
              </a:rPr>
              <a:t>void</a:t>
            </a:r>
            <a:r>
              <a:rPr lang="en-AU" sz="1600" dirty="0">
                <a:solidFill>
                  <a:srgbClr val="E46C0A"/>
                </a:solidFill>
                <a:latin typeface="Consolas"/>
                <a:cs typeface="Consolas"/>
              </a:rPr>
              <a:t> </a:t>
            </a:r>
            <a:r>
              <a:rPr lang="en-AU" sz="1600" dirty="0" err="1">
                <a:latin typeface="Consolas"/>
                <a:cs typeface="Consolas"/>
              </a:rPr>
              <a:t>setColor</a:t>
            </a:r>
            <a:r>
              <a:rPr lang="en-AU" sz="1600" dirty="0">
                <a:latin typeface="Consolas"/>
                <a:cs typeface="Consolas"/>
              </a:rPr>
              <a:t>(String </a:t>
            </a:r>
            <a:r>
              <a:rPr lang="en-AU" sz="1600" dirty="0" err="1">
                <a:latin typeface="Consolas"/>
                <a:cs typeface="Consolas"/>
              </a:rPr>
              <a:t>color</a:t>
            </a:r>
            <a:r>
              <a:rPr lang="en-AU" sz="1600" dirty="0">
                <a:latin typeface="Consolas"/>
                <a:cs typeface="Consolas"/>
              </a:rPr>
              <a:t>) { </a:t>
            </a:r>
          </a:p>
          <a:p>
            <a:pPr marL="0" indent="0">
              <a:buNone/>
            </a:pPr>
            <a:r>
              <a:rPr lang="en-AU" sz="1600" dirty="0">
                <a:latin typeface="Consolas"/>
                <a:cs typeface="Consolas"/>
              </a:rPr>
              <a:t>		</a:t>
            </a:r>
            <a:r>
              <a:rPr lang="en-AU" sz="1600" dirty="0" err="1">
                <a:latin typeface="Consolas"/>
                <a:cs typeface="Consolas"/>
              </a:rPr>
              <a:t>this.color</a:t>
            </a:r>
            <a:r>
              <a:rPr lang="en-AU" sz="1600" dirty="0">
                <a:latin typeface="Consolas"/>
                <a:cs typeface="Consolas"/>
              </a:rPr>
              <a:t> = </a:t>
            </a:r>
            <a:r>
              <a:rPr lang="en-AU" sz="1600" dirty="0" err="1">
                <a:latin typeface="Consolas"/>
                <a:cs typeface="Consolas"/>
              </a:rPr>
              <a:t>color</a:t>
            </a:r>
            <a:r>
              <a:rPr lang="en-AU" sz="1600" dirty="0">
                <a:latin typeface="Consolas"/>
                <a:cs typeface="Consolas"/>
              </a:rPr>
              <a:t>; </a:t>
            </a:r>
          </a:p>
          <a:p>
            <a:pPr marL="0" indent="0">
              <a:buNone/>
            </a:pPr>
            <a:r>
              <a:rPr lang="en-AU" sz="1600" dirty="0">
                <a:latin typeface="Consolas"/>
                <a:cs typeface="Consolas"/>
              </a:rPr>
              <a:t>	}</a:t>
            </a:r>
          </a:p>
          <a:p>
            <a:pPr marL="0" indent="0">
              <a:buNone/>
            </a:pPr>
            <a:r>
              <a:rPr lang="en-AU" sz="1600" dirty="0">
                <a:latin typeface="Consolas"/>
                <a:cs typeface="Consolas"/>
              </a:rPr>
              <a:t>}</a:t>
            </a:r>
          </a:p>
          <a:p>
            <a:pPr marL="0" indent="0">
              <a:buNone/>
            </a:pPr>
            <a:endParaRPr lang="en-AU" sz="1600" dirty="0">
              <a:latin typeface="Consolas"/>
              <a:cs typeface="Consolas"/>
            </a:endParaRPr>
          </a:p>
          <a:p>
            <a:pPr marL="0" indent="0">
              <a:buNone/>
            </a:pPr>
            <a:r>
              <a:rPr lang="en-AU" sz="1600" dirty="0">
                <a:latin typeface="Consolas"/>
                <a:cs typeface="Consolas"/>
              </a:rPr>
              <a:t>public class App {	</a:t>
            </a:r>
          </a:p>
          <a:p>
            <a:pPr marL="0" indent="0">
              <a:buNone/>
            </a:pPr>
            <a:r>
              <a:rPr lang="en-AU" sz="1600" dirty="0">
                <a:latin typeface="Consolas"/>
                <a:cs typeface="Consolas"/>
              </a:rPr>
              <a:t>	public static void main(String[] </a:t>
            </a:r>
            <a:r>
              <a:rPr lang="en-AU" sz="1600" dirty="0" err="1">
                <a:latin typeface="Consolas"/>
                <a:cs typeface="Consolas"/>
              </a:rPr>
              <a:t>args</a:t>
            </a:r>
            <a:r>
              <a:rPr lang="en-AU" sz="1600" dirty="0">
                <a:latin typeface="Consolas"/>
                <a:cs typeface="Consolas"/>
              </a:rPr>
              <a:t>) {</a:t>
            </a:r>
          </a:p>
          <a:p>
            <a:pPr marL="0" indent="0">
              <a:buNone/>
            </a:pPr>
            <a:r>
              <a:rPr lang="en-AU" sz="1600" dirty="0">
                <a:latin typeface="Consolas"/>
                <a:cs typeface="Consolas"/>
              </a:rPr>
              <a:t>		Car c = new Car();</a:t>
            </a:r>
          </a:p>
          <a:p>
            <a:pPr marL="0" indent="0">
              <a:buNone/>
            </a:pPr>
            <a:r>
              <a:rPr lang="en-AU" sz="1600" dirty="0">
                <a:latin typeface="Consolas"/>
                <a:cs typeface="Consolas"/>
              </a:rPr>
              <a:t>        </a:t>
            </a:r>
            <a:r>
              <a:rPr lang="en-AU" sz="1600" dirty="0">
                <a:solidFill>
                  <a:srgbClr val="E46C0A"/>
                </a:solidFill>
                <a:latin typeface="Consolas"/>
                <a:cs typeface="Consolas"/>
              </a:rPr>
              <a:t>/* Works but unsafe! */</a:t>
            </a:r>
            <a:endParaRPr lang="en-AU" sz="1600" dirty="0">
              <a:latin typeface="Consolas"/>
              <a:cs typeface="Consolas"/>
            </a:endParaRPr>
          </a:p>
          <a:p>
            <a:pPr marL="0" indent="0">
              <a:buNone/>
            </a:pPr>
            <a:r>
              <a:rPr lang="en-AU" sz="1600" dirty="0">
                <a:solidFill>
                  <a:srgbClr val="E46C0A"/>
                </a:solidFill>
                <a:latin typeface="Consolas"/>
                <a:cs typeface="Consolas"/>
              </a:rPr>
              <a:t>		</a:t>
            </a:r>
            <a:r>
              <a:rPr lang="en-AU" sz="1600" dirty="0" err="1">
                <a:solidFill>
                  <a:srgbClr val="E46C0A"/>
                </a:solidFill>
                <a:latin typeface="Consolas"/>
                <a:cs typeface="Consolas"/>
              </a:rPr>
              <a:t>c.color</a:t>
            </a:r>
            <a:r>
              <a:rPr lang="en-AU" sz="1600" dirty="0">
                <a:solidFill>
                  <a:srgbClr val="E46C0A"/>
                </a:solidFill>
                <a:latin typeface="Consolas"/>
                <a:cs typeface="Consolas"/>
              </a:rPr>
              <a:t> = “red”; 		</a:t>
            </a:r>
          </a:p>
          <a:p>
            <a:pPr marL="0" indent="0">
              <a:buNone/>
            </a:pPr>
            <a:r>
              <a:rPr lang="en-AU" sz="1600" dirty="0">
                <a:latin typeface="Consolas"/>
                <a:cs typeface="Consolas"/>
              </a:rPr>
              <a:t>	}</a:t>
            </a:r>
          </a:p>
          <a:p>
            <a:pPr marL="0" indent="0">
              <a:buNone/>
            </a:pPr>
            <a:r>
              <a:rPr lang="en-AU" sz="1600" dirty="0">
                <a:latin typeface="Consolas"/>
                <a:cs typeface="Consolas"/>
              </a:rPr>
              <a:t>}</a:t>
            </a:r>
          </a:p>
          <a:p>
            <a:pPr marL="0" indent="0">
              <a:buNone/>
            </a:pPr>
            <a:endParaRPr lang="en-AU" sz="16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10</a:t>
            </a:fld>
            <a:endParaRPr lang="it-IT" dirty="0"/>
          </a:p>
        </p:txBody>
      </p:sp>
    </p:spTree>
    <p:extLst>
      <p:ext uri="{BB962C8B-B14F-4D97-AF65-F5344CB8AC3E}">
        <p14:creationId xmlns:p14="http://schemas.microsoft.com/office/powerpoint/2010/main" val="375554009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21D0948-AE7A-FB49-8390-F0415F71DACC}"/>
              </a:ext>
            </a:extLst>
          </p:cNvPr>
          <p:cNvSpPr>
            <a:spLocks noGrp="1"/>
          </p:cNvSpPr>
          <p:nvPr>
            <p:ph type="title"/>
          </p:nvPr>
        </p:nvSpPr>
        <p:spPr/>
        <p:txBody>
          <a:bodyPr/>
          <a:lstStyle/>
          <a:p>
            <a:r>
              <a:rPr lang="en-IT" dirty="0"/>
              <a:t>So what?</a:t>
            </a:r>
          </a:p>
        </p:txBody>
      </p:sp>
      <p:sp>
        <p:nvSpPr>
          <p:cNvPr id="7" name="Content Placeholder 6">
            <a:extLst>
              <a:ext uri="{FF2B5EF4-FFF2-40B4-BE49-F238E27FC236}">
                <a16:creationId xmlns:a16="http://schemas.microsoft.com/office/drawing/2014/main" id="{99A25E4B-3BEB-7049-9402-78847293EFA6}"/>
              </a:ext>
            </a:extLst>
          </p:cNvPr>
          <p:cNvSpPr>
            <a:spLocks noGrp="1"/>
          </p:cNvSpPr>
          <p:nvPr>
            <p:ph idx="1"/>
          </p:nvPr>
        </p:nvSpPr>
        <p:spPr/>
        <p:txBody>
          <a:bodyPr>
            <a:normAutofit/>
          </a:bodyPr>
          <a:lstStyle/>
          <a:p>
            <a:r>
              <a:rPr lang="en-US" altLang="en-IT" dirty="0">
                <a:solidFill>
                  <a:srgbClr val="00B0F0"/>
                </a:solidFill>
                <a:latin typeface="Calibri" panose="020F0502020204030204" pitchFamily="34" charset="0"/>
                <a:cs typeface="Calibri" panose="020F0502020204030204" pitchFamily="34" charset="0"/>
              </a:rPr>
              <a:t>Iterative development models</a:t>
            </a:r>
          </a:p>
          <a:p>
            <a:pPr lvl="1"/>
            <a:r>
              <a:rPr lang="en-US" altLang="en-IT" dirty="0">
                <a:solidFill>
                  <a:srgbClr val="00B0F0"/>
                </a:solidFill>
                <a:latin typeface="Calibri" panose="020F0502020204030204" pitchFamily="34" charset="0"/>
                <a:cs typeface="Calibri" panose="020F0502020204030204" pitchFamily="34" charset="0"/>
              </a:rPr>
              <a:t>RUP, SCRUM, Extreme Programming</a:t>
            </a:r>
          </a:p>
          <a:p>
            <a:r>
              <a:rPr lang="en-US" altLang="en-IT" dirty="0">
                <a:solidFill>
                  <a:srgbClr val="7030A0"/>
                </a:solidFill>
                <a:latin typeface="Calibri" panose="020F0502020204030204" pitchFamily="34" charset="0"/>
                <a:cs typeface="Calibri" panose="020F0502020204030204" pitchFamily="34" charset="0"/>
              </a:rPr>
              <a:t>Modelling tools and languages</a:t>
            </a:r>
          </a:p>
          <a:p>
            <a:pPr lvl="1"/>
            <a:r>
              <a:rPr lang="en-US" altLang="en-IT" dirty="0">
                <a:solidFill>
                  <a:srgbClr val="7030A0"/>
                </a:solidFill>
                <a:latin typeface="Calibri" panose="020F0502020204030204" pitchFamily="34" charset="0"/>
                <a:cs typeface="Calibri" panose="020F0502020204030204" pitchFamily="34" charset="0"/>
              </a:rPr>
              <a:t>UML</a:t>
            </a:r>
          </a:p>
        </p:txBody>
      </p:sp>
      <p:sp>
        <p:nvSpPr>
          <p:cNvPr id="5" name="Slide Number Placeholder 4">
            <a:extLst>
              <a:ext uri="{FF2B5EF4-FFF2-40B4-BE49-F238E27FC236}">
                <a16:creationId xmlns:a16="http://schemas.microsoft.com/office/drawing/2014/main" id="{D1D820C4-8F63-3F47-8475-1890408FAB46}"/>
              </a:ext>
            </a:extLst>
          </p:cNvPr>
          <p:cNvSpPr>
            <a:spLocks noGrp="1"/>
          </p:cNvSpPr>
          <p:nvPr>
            <p:ph type="sldNum" sz="quarter" idx="12"/>
          </p:nvPr>
        </p:nvSpPr>
        <p:spPr/>
        <p:txBody>
          <a:bodyPr/>
          <a:lstStyle/>
          <a:p>
            <a:fld id="{D2040F39-7941-49A4-B48D-F201B18B6351}" type="slidenum">
              <a:rPr lang="it-IT" smtClean="0"/>
              <a:pPr/>
              <a:t>100</a:t>
            </a:fld>
            <a:endParaRPr lang="it-IT" dirty="0"/>
          </a:p>
        </p:txBody>
      </p:sp>
    </p:spTree>
    <p:extLst>
      <p:ext uri="{BB962C8B-B14F-4D97-AF65-F5344CB8AC3E}">
        <p14:creationId xmlns:p14="http://schemas.microsoft.com/office/powerpoint/2010/main" val="384646796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0224C-D343-684C-A363-77ACC2E3257B}"/>
              </a:ext>
            </a:extLst>
          </p:cNvPr>
          <p:cNvSpPr>
            <a:spLocks noGrp="1"/>
          </p:cNvSpPr>
          <p:nvPr>
            <p:ph type="title"/>
          </p:nvPr>
        </p:nvSpPr>
        <p:spPr/>
        <p:txBody>
          <a:bodyPr/>
          <a:lstStyle/>
          <a:p>
            <a:r>
              <a:rPr lang="en-US" altLang="en-IT" dirty="0">
                <a:latin typeface="Calibri" panose="020F0502020204030204" pitchFamily="34" charset="0"/>
                <a:cs typeface="Calibri" panose="020F0502020204030204" pitchFamily="34" charset="0"/>
              </a:rPr>
              <a:t>Iterative development models</a:t>
            </a:r>
          </a:p>
        </p:txBody>
      </p:sp>
      <p:pic>
        <p:nvPicPr>
          <p:cNvPr id="6" name="Content Placeholder 5">
            <a:extLst>
              <a:ext uri="{FF2B5EF4-FFF2-40B4-BE49-F238E27FC236}">
                <a16:creationId xmlns:a16="http://schemas.microsoft.com/office/drawing/2014/main" id="{6D85A746-7329-E647-A320-A9C3C8660337}"/>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286000" y="1729581"/>
            <a:ext cx="7620000" cy="4267200"/>
          </a:xfrm>
        </p:spPr>
      </p:pic>
      <p:sp>
        <p:nvSpPr>
          <p:cNvPr id="4" name="Slide Number Placeholder 3">
            <a:extLst>
              <a:ext uri="{FF2B5EF4-FFF2-40B4-BE49-F238E27FC236}">
                <a16:creationId xmlns:a16="http://schemas.microsoft.com/office/drawing/2014/main" id="{4875E342-FB36-E048-8890-3AD48D5475FE}"/>
              </a:ext>
            </a:extLst>
          </p:cNvPr>
          <p:cNvSpPr>
            <a:spLocks noGrp="1"/>
          </p:cNvSpPr>
          <p:nvPr>
            <p:ph type="sldNum" sz="quarter" idx="12"/>
          </p:nvPr>
        </p:nvSpPr>
        <p:spPr/>
        <p:txBody>
          <a:bodyPr/>
          <a:lstStyle/>
          <a:p>
            <a:fld id="{D2040F39-7941-49A4-B48D-F201B18B6351}" type="slidenum">
              <a:rPr lang="it-IT" smtClean="0"/>
              <a:pPr/>
              <a:t>101</a:t>
            </a:fld>
            <a:endParaRPr lang="it-IT" dirty="0"/>
          </a:p>
        </p:txBody>
      </p:sp>
    </p:spTree>
    <p:extLst>
      <p:ext uri="{BB962C8B-B14F-4D97-AF65-F5344CB8AC3E}">
        <p14:creationId xmlns:p14="http://schemas.microsoft.com/office/powerpoint/2010/main" val="33101484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C64749-608F-F245-9B9B-E0CDBAD46D17}"/>
              </a:ext>
            </a:extLst>
          </p:cNvPr>
          <p:cNvSpPr>
            <a:spLocks noGrp="1"/>
          </p:cNvSpPr>
          <p:nvPr>
            <p:ph type="title"/>
          </p:nvPr>
        </p:nvSpPr>
        <p:spPr/>
        <p:txBody>
          <a:bodyPr>
            <a:normAutofit/>
          </a:bodyPr>
          <a:lstStyle/>
          <a:p>
            <a:r>
              <a:rPr lang="en-US" altLang="en-IT" dirty="0">
                <a:latin typeface="Calibri" panose="020F0502020204030204" pitchFamily="34" charset="0"/>
                <a:cs typeface="Calibri" panose="020F0502020204030204" pitchFamily="34" charset="0"/>
              </a:rPr>
              <a:t>Modelling tools and languages</a:t>
            </a:r>
            <a:endParaRPr lang="en-IT" dirty="0"/>
          </a:p>
        </p:txBody>
      </p:sp>
      <p:sp>
        <p:nvSpPr>
          <p:cNvPr id="3" name="Content Placeholder 2">
            <a:extLst>
              <a:ext uri="{FF2B5EF4-FFF2-40B4-BE49-F238E27FC236}">
                <a16:creationId xmlns:a16="http://schemas.microsoft.com/office/drawing/2014/main" id="{BBB8D079-5580-2D43-8DA2-92AF2971D558}"/>
              </a:ext>
            </a:extLst>
          </p:cNvPr>
          <p:cNvSpPr>
            <a:spLocks noGrp="1"/>
          </p:cNvSpPr>
          <p:nvPr>
            <p:ph idx="1"/>
          </p:nvPr>
        </p:nvSpPr>
        <p:spPr/>
        <p:txBody>
          <a:bodyPr>
            <a:normAutofit/>
          </a:bodyPr>
          <a:lstStyle/>
          <a:p>
            <a:r>
              <a:rPr lang="en-GB" i="1" dirty="0">
                <a:solidFill>
                  <a:schemeClr val="accent6">
                    <a:lumMod val="75000"/>
                  </a:schemeClr>
                </a:solidFill>
              </a:rPr>
              <a:t>UML</a:t>
            </a:r>
            <a:r>
              <a:rPr lang="en-GB" dirty="0"/>
              <a:t> stands for </a:t>
            </a:r>
            <a:r>
              <a:rPr lang="en-GB" i="1" dirty="0">
                <a:solidFill>
                  <a:schemeClr val="accent6">
                    <a:lumMod val="75000"/>
                  </a:schemeClr>
                </a:solidFill>
              </a:rPr>
              <a:t>Unified </a:t>
            </a:r>
            <a:r>
              <a:rPr lang="en-GB" i="1" dirty="0" err="1">
                <a:solidFill>
                  <a:schemeClr val="accent6">
                    <a:lumMod val="75000"/>
                  </a:schemeClr>
                </a:solidFill>
              </a:rPr>
              <a:t>Modeling</a:t>
            </a:r>
            <a:r>
              <a:rPr lang="en-GB" i="1" dirty="0">
                <a:solidFill>
                  <a:schemeClr val="accent6">
                    <a:lumMod val="75000"/>
                  </a:schemeClr>
                </a:solidFill>
              </a:rPr>
              <a:t> Language</a:t>
            </a:r>
          </a:p>
          <a:p>
            <a:pPr lvl="1"/>
            <a:r>
              <a:rPr lang="en-GB" dirty="0"/>
              <a:t>Language: express idea, not a methodology</a:t>
            </a:r>
          </a:p>
          <a:p>
            <a:pPr lvl="1"/>
            <a:r>
              <a:rPr lang="en-GB" dirty="0" err="1"/>
              <a:t>Modeling</a:t>
            </a:r>
            <a:r>
              <a:rPr lang="en-GB" dirty="0"/>
              <a:t>: Describing a software system at a high level of abstraction</a:t>
            </a:r>
          </a:p>
          <a:p>
            <a:pPr lvl="1"/>
            <a:r>
              <a:rPr lang="en-GB" dirty="0"/>
              <a:t>Unified: UML has become a world standard</a:t>
            </a:r>
          </a:p>
          <a:p>
            <a:endParaRPr lang="en-IT" dirty="0"/>
          </a:p>
        </p:txBody>
      </p:sp>
      <p:sp>
        <p:nvSpPr>
          <p:cNvPr id="4" name="Slide Number Placeholder 3">
            <a:extLst>
              <a:ext uri="{FF2B5EF4-FFF2-40B4-BE49-F238E27FC236}">
                <a16:creationId xmlns:a16="http://schemas.microsoft.com/office/drawing/2014/main" id="{13390F53-9A49-5041-881F-6EB7C52D85EA}"/>
              </a:ext>
            </a:extLst>
          </p:cNvPr>
          <p:cNvSpPr>
            <a:spLocks noGrp="1"/>
          </p:cNvSpPr>
          <p:nvPr>
            <p:ph type="sldNum" sz="quarter" idx="12"/>
          </p:nvPr>
        </p:nvSpPr>
        <p:spPr/>
        <p:txBody>
          <a:bodyPr/>
          <a:lstStyle/>
          <a:p>
            <a:fld id="{D2040F39-7941-49A4-B48D-F201B18B6351}" type="slidenum">
              <a:rPr lang="it-IT" smtClean="0"/>
              <a:pPr/>
              <a:t>102</a:t>
            </a:fld>
            <a:endParaRPr lang="it-IT" dirty="0"/>
          </a:p>
        </p:txBody>
      </p:sp>
    </p:spTree>
    <p:extLst>
      <p:ext uri="{BB962C8B-B14F-4D97-AF65-F5344CB8AC3E}">
        <p14:creationId xmlns:p14="http://schemas.microsoft.com/office/powerpoint/2010/main" val="184466524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1FC164-016C-4841-97CB-FAE2F3455B83}"/>
              </a:ext>
            </a:extLst>
          </p:cNvPr>
          <p:cNvSpPr>
            <a:spLocks noGrp="1"/>
          </p:cNvSpPr>
          <p:nvPr>
            <p:ph type="title"/>
          </p:nvPr>
        </p:nvSpPr>
        <p:spPr/>
        <p:txBody>
          <a:bodyPr/>
          <a:lstStyle/>
          <a:p>
            <a:r>
              <a:rPr lang="en-IT" dirty="0"/>
              <a:t>UML</a:t>
            </a:r>
          </a:p>
        </p:txBody>
      </p:sp>
      <p:sp>
        <p:nvSpPr>
          <p:cNvPr id="3" name="Content Placeholder 2">
            <a:extLst>
              <a:ext uri="{FF2B5EF4-FFF2-40B4-BE49-F238E27FC236}">
                <a16:creationId xmlns:a16="http://schemas.microsoft.com/office/drawing/2014/main" id="{A6DF3726-0170-2345-836A-668241443BFC}"/>
              </a:ext>
            </a:extLst>
          </p:cNvPr>
          <p:cNvSpPr>
            <a:spLocks noGrp="1"/>
          </p:cNvSpPr>
          <p:nvPr>
            <p:ph idx="1"/>
          </p:nvPr>
        </p:nvSpPr>
        <p:spPr/>
        <p:txBody>
          <a:bodyPr>
            <a:normAutofit/>
          </a:bodyPr>
          <a:lstStyle/>
          <a:p>
            <a:r>
              <a:rPr lang="en-GB" dirty="0"/>
              <a:t>It is a industry-standard graphical language for specifying, visualizing, constructing, and documenting the artifacts of software systems</a:t>
            </a:r>
          </a:p>
          <a:p>
            <a:r>
              <a:rPr lang="en-GB" dirty="0"/>
              <a:t>UML uses mostly graphical notations to express the OO analysis and design of software projects.  </a:t>
            </a:r>
          </a:p>
          <a:p>
            <a:r>
              <a:rPr lang="en-GB" dirty="0">
                <a:solidFill>
                  <a:schemeClr val="accent6">
                    <a:lumMod val="75000"/>
                  </a:schemeClr>
                </a:solidFill>
              </a:rPr>
              <a:t>Simplifies the complex process of software design</a:t>
            </a:r>
          </a:p>
          <a:p>
            <a:endParaRPr lang="en-GB" dirty="0"/>
          </a:p>
          <a:p>
            <a:endParaRPr lang="en-IT" dirty="0"/>
          </a:p>
        </p:txBody>
      </p:sp>
      <p:sp>
        <p:nvSpPr>
          <p:cNvPr id="4" name="Slide Number Placeholder 3">
            <a:extLst>
              <a:ext uri="{FF2B5EF4-FFF2-40B4-BE49-F238E27FC236}">
                <a16:creationId xmlns:a16="http://schemas.microsoft.com/office/drawing/2014/main" id="{65FB28D5-AF26-BA40-8897-8C524F8B8DB1}"/>
              </a:ext>
            </a:extLst>
          </p:cNvPr>
          <p:cNvSpPr>
            <a:spLocks noGrp="1"/>
          </p:cNvSpPr>
          <p:nvPr>
            <p:ph type="sldNum" sz="quarter" idx="12"/>
          </p:nvPr>
        </p:nvSpPr>
        <p:spPr/>
        <p:txBody>
          <a:bodyPr/>
          <a:lstStyle/>
          <a:p>
            <a:fld id="{D2040F39-7941-49A4-B48D-F201B18B6351}" type="slidenum">
              <a:rPr lang="it-IT" smtClean="0"/>
              <a:pPr/>
              <a:t>103</a:t>
            </a:fld>
            <a:endParaRPr lang="it-IT" dirty="0"/>
          </a:p>
        </p:txBody>
      </p:sp>
    </p:spTree>
    <p:extLst>
      <p:ext uri="{BB962C8B-B14F-4D97-AF65-F5344CB8AC3E}">
        <p14:creationId xmlns:p14="http://schemas.microsoft.com/office/powerpoint/2010/main" val="1351772036"/>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3AD90-EDD8-6447-939A-64D5818E8C25}"/>
              </a:ext>
            </a:extLst>
          </p:cNvPr>
          <p:cNvSpPr>
            <a:spLocks noGrp="1"/>
          </p:cNvSpPr>
          <p:nvPr>
            <p:ph type="title"/>
          </p:nvPr>
        </p:nvSpPr>
        <p:spPr/>
        <p:txBody>
          <a:bodyPr/>
          <a:lstStyle/>
          <a:p>
            <a:r>
              <a:rPr lang="en-IT" dirty="0"/>
              <a:t>UML benefits</a:t>
            </a:r>
          </a:p>
        </p:txBody>
      </p:sp>
      <p:sp>
        <p:nvSpPr>
          <p:cNvPr id="3" name="Content Placeholder 2">
            <a:extLst>
              <a:ext uri="{FF2B5EF4-FFF2-40B4-BE49-F238E27FC236}">
                <a16:creationId xmlns:a16="http://schemas.microsoft.com/office/drawing/2014/main" id="{B5A3E14C-D92F-7F4F-802E-3A4F482FC26F}"/>
              </a:ext>
            </a:extLst>
          </p:cNvPr>
          <p:cNvSpPr>
            <a:spLocks noGrp="1"/>
          </p:cNvSpPr>
          <p:nvPr>
            <p:ph idx="1"/>
          </p:nvPr>
        </p:nvSpPr>
        <p:spPr/>
        <p:txBody>
          <a:bodyPr>
            <a:normAutofit/>
          </a:bodyPr>
          <a:lstStyle/>
          <a:p>
            <a:r>
              <a:rPr lang="en-GB" dirty="0"/>
              <a:t>Use </a:t>
            </a:r>
            <a:r>
              <a:rPr lang="en-GB" dirty="0">
                <a:solidFill>
                  <a:schemeClr val="accent6">
                    <a:lumMod val="75000"/>
                  </a:schemeClr>
                </a:solidFill>
              </a:rPr>
              <a:t>graphical notation</a:t>
            </a:r>
            <a:r>
              <a:rPr lang="en-GB" dirty="0"/>
              <a:t>: more clearly than natural language (imprecise) and code (too detailed).</a:t>
            </a:r>
          </a:p>
          <a:p>
            <a:r>
              <a:rPr lang="en-GB" dirty="0"/>
              <a:t>Help acquire an </a:t>
            </a:r>
            <a:r>
              <a:rPr lang="en-GB" dirty="0">
                <a:solidFill>
                  <a:schemeClr val="accent6">
                    <a:lumMod val="75000"/>
                  </a:schemeClr>
                </a:solidFill>
              </a:rPr>
              <a:t>overall view of a system</a:t>
            </a:r>
            <a:r>
              <a:rPr lang="en-GB" dirty="0"/>
              <a:t>.</a:t>
            </a:r>
          </a:p>
          <a:p>
            <a:r>
              <a:rPr lang="en-GB" dirty="0"/>
              <a:t>UML is </a:t>
            </a:r>
            <a:r>
              <a:rPr lang="en-GB" dirty="0">
                <a:solidFill>
                  <a:schemeClr val="accent6">
                    <a:lumMod val="75000"/>
                  </a:schemeClr>
                </a:solidFill>
              </a:rPr>
              <a:t>not dependent on any one language or technology</a:t>
            </a:r>
            <a:r>
              <a:rPr lang="en-GB" dirty="0"/>
              <a:t>.</a:t>
            </a:r>
          </a:p>
          <a:p>
            <a:r>
              <a:rPr lang="en-GB" dirty="0"/>
              <a:t>UML moves us from fragmentation to </a:t>
            </a:r>
            <a:r>
              <a:rPr lang="en-GB" dirty="0">
                <a:solidFill>
                  <a:schemeClr val="accent6">
                    <a:lumMod val="75000"/>
                  </a:schemeClr>
                </a:solidFill>
              </a:rPr>
              <a:t>standardization</a:t>
            </a:r>
            <a:r>
              <a:rPr lang="en-GB" dirty="0"/>
              <a:t>.</a:t>
            </a:r>
          </a:p>
          <a:p>
            <a:endParaRPr lang="en-GB" dirty="0"/>
          </a:p>
          <a:p>
            <a:endParaRPr lang="en-IT" dirty="0"/>
          </a:p>
        </p:txBody>
      </p:sp>
      <p:sp>
        <p:nvSpPr>
          <p:cNvPr id="4" name="Slide Number Placeholder 3">
            <a:extLst>
              <a:ext uri="{FF2B5EF4-FFF2-40B4-BE49-F238E27FC236}">
                <a16:creationId xmlns:a16="http://schemas.microsoft.com/office/drawing/2014/main" id="{3C762794-6B91-1645-9FCD-6D2D58C2A8EF}"/>
              </a:ext>
            </a:extLst>
          </p:cNvPr>
          <p:cNvSpPr>
            <a:spLocks noGrp="1"/>
          </p:cNvSpPr>
          <p:nvPr>
            <p:ph type="sldNum" sz="quarter" idx="12"/>
          </p:nvPr>
        </p:nvSpPr>
        <p:spPr/>
        <p:txBody>
          <a:bodyPr/>
          <a:lstStyle/>
          <a:p>
            <a:fld id="{D2040F39-7941-49A4-B48D-F201B18B6351}" type="slidenum">
              <a:rPr lang="it-IT" smtClean="0"/>
              <a:pPr/>
              <a:t>104</a:t>
            </a:fld>
            <a:endParaRPr lang="it-IT" dirty="0"/>
          </a:p>
        </p:txBody>
      </p:sp>
    </p:spTree>
    <p:extLst>
      <p:ext uri="{BB962C8B-B14F-4D97-AF65-F5344CB8AC3E}">
        <p14:creationId xmlns:p14="http://schemas.microsoft.com/office/powerpoint/2010/main" val="2604021246"/>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FDC2A-71FA-024C-9668-CFB480EB0A7B}"/>
              </a:ext>
            </a:extLst>
          </p:cNvPr>
          <p:cNvSpPr>
            <a:spLocks noGrp="1"/>
          </p:cNvSpPr>
          <p:nvPr>
            <p:ph type="title"/>
          </p:nvPr>
        </p:nvSpPr>
        <p:spPr/>
        <p:txBody>
          <a:bodyPr/>
          <a:lstStyle/>
          <a:p>
            <a:r>
              <a:rPr lang="en-IT" dirty="0"/>
              <a:t>UML diagrams</a:t>
            </a:r>
          </a:p>
        </p:txBody>
      </p:sp>
      <p:pic>
        <p:nvPicPr>
          <p:cNvPr id="6" name="Content Placeholder 5">
            <a:extLst>
              <a:ext uri="{FF2B5EF4-FFF2-40B4-BE49-F238E27FC236}">
                <a16:creationId xmlns:a16="http://schemas.microsoft.com/office/drawing/2014/main" id="{E7EFD18F-CAA2-3644-B798-B0A79D6DF26C}"/>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2639616" y="1503059"/>
            <a:ext cx="5760640" cy="5224767"/>
          </a:xfrm>
        </p:spPr>
      </p:pic>
      <p:sp>
        <p:nvSpPr>
          <p:cNvPr id="4" name="Slide Number Placeholder 3">
            <a:extLst>
              <a:ext uri="{FF2B5EF4-FFF2-40B4-BE49-F238E27FC236}">
                <a16:creationId xmlns:a16="http://schemas.microsoft.com/office/drawing/2014/main" id="{835F4323-AC11-3848-8D96-7D5A395550A5}"/>
              </a:ext>
            </a:extLst>
          </p:cNvPr>
          <p:cNvSpPr>
            <a:spLocks noGrp="1"/>
          </p:cNvSpPr>
          <p:nvPr>
            <p:ph type="sldNum" sz="quarter" idx="12"/>
          </p:nvPr>
        </p:nvSpPr>
        <p:spPr/>
        <p:txBody>
          <a:bodyPr/>
          <a:lstStyle/>
          <a:p>
            <a:fld id="{D2040F39-7941-49A4-B48D-F201B18B6351}" type="slidenum">
              <a:rPr lang="it-IT" smtClean="0"/>
              <a:pPr/>
              <a:t>105</a:t>
            </a:fld>
            <a:endParaRPr lang="it-IT" dirty="0"/>
          </a:p>
        </p:txBody>
      </p:sp>
    </p:spTree>
    <p:extLst>
      <p:ext uri="{BB962C8B-B14F-4D97-AF65-F5344CB8AC3E}">
        <p14:creationId xmlns:p14="http://schemas.microsoft.com/office/powerpoint/2010/main" val="369500424"/>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700EF-386E-9444-9C33-DACBF903B85F}"/>
              </a:ext>
            </a:extLst>
          </p:cNvPr>
          <p:cNvSpPr>
            <a:spLocks noGrp="1"/>
          </p:cNvSpPr>
          <p:nvPr>
            <p:ph type="title"/>
          </p:nvPr>
        </p:nvSpPr>
        <p:spPr/>
        <p:txBody>
          <a:bodyPr/>
          <a:lstStyle/>
          <a:p>
            <a:r>
              <a:rPr lang="en-IT" dirty="0"/>
              <a:t>Class diagram</a:t>
            </a:r>
          </a:p>
        </p:txBody>
      </p:sp>
      <p:sp>
        <p:nvSpPr>
          <p:cNvPr id="3" name="Content Placeholder 2">
            <a:extLst>
              <a:ext uri="{FF2B5EF4-FFF2-40B4-BE49-F238E27FC236}">
                <a16:creationId xmlns:a16="http://schemas.microsoft.com/office/drawing/2014/main" id="{7D44CE6D-F8FF-3141-A46D-EC63D7C4D25F}"/>
              </a:ext>
            </a:extLst>
          </p:cNvPr>
          <p:cNvSpPr>
            <a:spLocks noGrp="1"/>
          </p:cNvSpPr>
          <p:nvPr>
            <p:ph idx="1"/>
          </p:nvPr>
        </p:nvSpPr>
        <p:spPr/>
        <p:txBody>
          <a:bodyPr>
            <a:normAutofit/>
          </a:bodyPr>
          <a:lstStyle/>
          <a:p>
            <a:r>
              <a:rPr lang="en-GB" dirty="0"/>
              <a:t>A class diagram depicts classes and their interrelationships</a:t>
            </a:r>
          </a:p>
          <a:p>
            <a:r>
              <a:rPr lang="en-GB" dirty="0"/>
              <a:t>Used for describing the internal structure of a software system </a:t>
            </a:r>
          </a:p>
          <a:p>
            <a:r>
              <a:rPr lang="en-GB" dirty="0"/>
              <a:t>Provide a conceptual model of the system in terms of entities and their relationships</a:t>
            </a:r>
          </a:p>
          <a:p>
            <a:r>
              <a:rPr lang="en-GB" dirty="0"/>
              <a:t>Detailed class diagrams are used for developers</a:t>
            </a:r>
          </a:p>
          <a:p>
            <a:endParaRPr lang="en-GB" dirty="0"/>
          </a:p>
          <a:p>
            <a:endParaRPr lang="en-IT" dirty="0"/>
          </a:p>
        </p:txBody>
      </p:sp>
      <p:sp>
        <p:nvSpPr>
          <p:cNvPr id="4" name="Slide Number Placeholder 3">
            <a:extLst>
              <a:ext uri="{FF2B5EF4-FFF2-40B4-BE49-F238E27FC236}">
                <a16:creationId xmlns:a16="http://schemas.microsoft.com/office/drawing/2014/main" id="{35425D42-8FDF-4842-A396-FB6E6FE7A424}"/>
              </a:ext>
            </a:extLst>
          </p:cNvPr>
          <p:cNvSpPr>
            <a:spLocks noGrp="1"/>
          </p:cNvSpPr>
          <p:nvPr>
            <p:ph type="sldNum" sz="quarter" idx="12"/>
          </p:nvPr>
        </p:nvSpPr>
        <p:spPr/>
        <p:txBody>
          <a:bodyPr/>
          <a:lstStyle/>
          <a:p>
            <a:fld id="{D2040F39-7941-49A4-B48D-F201B18B6351}" type="slidenum">
              <a:rPr lang="it-IT" smtClean="0"/>
              <a:pPr/>
              <a:t>106</a:t>
            </a:fld>
            <a:endParaRPr lang="it-IT" dirty="0"/>
          </a:p>
        </p:txBody>
      </p:sp>
    </p:spTree>
    <p:extLst>
      <p:ext uri="{BB962C8B-B14F-4D97-AF65-F5344CB8AC3E}">
        <p14:creationId xmlns:p14="http://schemas.microsoft.com/office/powerpoint/2010/main" val="2116924978"/>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Class</a:t>
            </a:r>
          </a:p>
        </p:txBody>
      </p:sp>
      <p:sp>
        <p:nvSpPr>
          <p:cNvPr id="5" name="Content Placeholder 4">
            <a:extLst>
              <a:ext uri="{FF2B5EF4-FFF2-40B4-BE49-F238E27FC236}">
                <a16:creationId xmlns:a16="http://schemas.microsoft.com/office/drawing/2014/main" id="{2A02391E-C8DC-714F-A9C3-EB1C7CFDA5A1}"/>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package </a:t>
            </a:r>
            <a:r>
              <a:rPr lang="en-GB" sz="1000" dirty="0" err="1">
                <a:latin typeface="Consolas" panose="020B0609020204030204" pitchFamily="49" charset="0"/>
                <a:cs typeface="Consolas" panose="020B0609020204030204" pitchFamily="49" charset="0"/>
              </a:rPr>
              <a:t>org.nbicocchi.oopinheritance.car</a:t>
            </a: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Car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boolean</a:t>
            </a: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Car(</a:t>
            </a:r>
            <a:r>
              <a:rPr lang="en-GB" sz="1000" dirty="0" err="1">
                <a:latin typeface="Consolas" panose="020B0609020204030204" pitchFamily="49" charset="0"/>
                <a:cs typeface="Consolas" panose="020B0609020204030204" pitchFamily="49" charset="0"/>
              </a:rPr>
              <a:t>boolean</a:t>
            </a: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this.isOn</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this.licensePlate</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licensePlate</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void </a:t>
            </a:r>
            <a:r>
              <a:rPr lang="en-GB" sz="1000" dirty="0" err="1">
                <a:latin typeface="Consolas" panose="020B0609020204030204" pitchFamily="49" charset="0"/>
                <a:cs typeface="Consolas" panose="020B0609020204030204" pitchFamily="49" charset="0"/>
              </a:rPr>
              <a:t>turnOn</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 true;</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void </a:t>
            </a:r>
            <a:r>
              <a:rPr lang="en-GB" sz="1000" dirty="0" err="1">
                <a:latin typeface="Consolas" panose="020B0609020204030204" pitchFamily="49" charset="0"/>
                <a:cs typeface="Consolas" panose="020B0609020204030204" pitchFamily="49" charset="0"/>
              </a:rPr>
              <a:t>turnOff</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isOn</a:t>
            </a:r>
            <a:r>
              <a:rPr lang="en-GB" sz="1000" dirty="0">
                <a:latin typeface="Consolas" panose="020B0609020204030204" pitchFamily="49" charset="0"/>
                <a:cs typeface="Consolas" panose="020B0609020204030204" pitchFamily="49" charset="0"/>
              </a:rPr>
              <a:t> = false;</a:t>
            </a:r>
          </a:p>
          <a:p>
            <a:pPr marL="0" indent="0">
              <a:buNone/>
            </a:pPr>
            <a:r>
              <a:rPr lang="en-GB" sz="1000" dirty="0">
                <a:latin typeface="Consolas" panose="020B0609020204030204" pitchFamily="49" charset="0"/>
                <a:cs typeface="Consolas" panose="020B0609020204030204" pitchFamily="49" charset="0"/>
              </a:rPr>
              <a:t>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@Override</a:t>
            </a:r>
          </a:p>
          <a:p>
            <a:pPr marL="0" indent="0">
              <a:buNone/>
            </a:pPr>
            <a:r>
              <a:rPr lang="en-GB" sz="1000" dirty="0">
                <a:latin typeface="Consolas" panose="020B0609020204030204" pitchFamily="49" charset="0"/>
                <a:cs typeface="Consolas" panose="020B0609020204030204" pitchFamily="49" charset="0"/>
              </a:rPr>
              <a:t>    public String </a:t>
            </a:r>
            <a:r>
              <a:rPr lang="en-GB" sz="1000" dirty="0" err="1">
                <a:latin typeface="Consolas" panose="020B0609020204030204" pitchFamily="49" charset="0"/>
                <a:cs typeface="Consolas" panose="020B0609020204030204" pitchFamily="49" charset="0"/>
              </a:rPr>
              <a:t>toString</a:t>
            </a:r>
            <a:r>
              <a:rPr lang="en-GB" sz="1000" dirty="0">
                <a:latin typeface="Consolas" panose="020B0609020204030204" pitchFamily="49" charset="0"/>
                <a:cs typeface="Consolas" panose="020B0609020204030204" pitchFamily="49" charset="0"/>
              </a:rPr>
              <a:t>() { … }</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107</a:t>
            </a:fld>
            <a:endParaRPr lang="it-IT" dirty="0"/>
          </a:p>
        </p:txBody>
      </p:sp>
      <p:pic>
        <p:nvPicPr>
          <p:cNvPr id="8" name="Content Placeholder 7">
            <a:extLst>
              <a:ext uri="{FF2B5EF4-FFF2-40B4-BE49-F238E27FC236}">
                <a16:creationId xmlns:a16="http://schemas.microsoft.com/office/drawing/2014/main" id="{03514171-D2EA-CC48-9A85-14CD2CB57BB4}"/>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172200" y="1939131"/>
            <a:ext cx="4038600" cy="3848100"/>
          </a:xfrm>
        </p:spPr>
      </p:pic>
    </p:spTree>
    <p:extLst>
      <p:ext uri="{BB962C8B-B14F-4D97-AF65-F5344CB8AC3E}">
        <p14:creationId xmlns:p14="http://schemas.microsoft.com/office/powerpoint/2010/main" val="228410322"/>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Hierachy</a:t>
            </a:r>
          </a:p>
        </p:txBody>
      </p:sp>
      <p:sp>
        <p:nvSpPr>
          <p:cNvPr id="5" name="Content Placeholder 4">
            <a:extLst>
              <a:ext uri="{FF2B5EF4-FFF2-40B4-BE49-F238E27FC236}">
                <a16:creationId xmlns:a16="http://schemas.microsoft.com/office/drawing/2014/main" id="{F1D7D70E-1FF0-C946-A6B1-F6BE2A391532}"/>
              </a:ext>
            </a:extLst>
          </p:cNvPr>
          <p:cNvSpPr>
            <a:spLocks noGrp="1"/>
          </p:cNvSpPr>
          <p:nvPr>
            <p:ph sz="half" idx="1"/>
          </p:nvPr>
        </p:nvSpPr>
        <p:spPr/>
        <p:txBody>
          <a:bodyPr>
            <a:noAutofit/>
          </a:bodyPr>
          <a:lstStyle/>
          <a:p>
            <a:pPr marL="0" indent="0">
              <a:buNone/>
            </a:pPr>
            <a:r>
              <a:rPr lang="en-GB" sz="800" dirty="0">
                <a:latin typeface="Consolas" panose="020B0609020204030204" pitchFamily="49" charset="0"/>
                <a:cs typeface="Consolas" panose="020B0609020204030204" pitchFamily="49" charset="0"/>
              </a:rPr>
              <a:t>public class </a:t>
            </a:r>
            <a:r>
              <a:rPr lang="en-GB" sz="800" dirty="0" err="1">
                <a:latin typeface="Consolas" panose="020B0609020204030204" pitchFamily="49" charset="0"/>
                <a:cs typeface="Consolas" panose="020B0609020204030204" pitchFamily="49" charset="0"/>
              </a:rPr>
              <a:t>SDCar</a:t>
            </a:r>
            <a:r>
              <a:rPr lang="en-GB" sz="800" dirty="0">
                <a:latin typeface="Consolas" panose="020B0609020204030204" pitchFamily="49" charset="0"/>
                <a:cs typeface="Consolas" panose="020B0609020204030204" pitchFamily="49" charset="0"/>
              </a:rPr>
              <a:t> extends Car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public </a:t>
            </a:r>
            <a:r>
              <a:rPr lang="en-GB" sz="800" dirty="0" err="1">
                <a:latin typeface="Consolas" panose="020B0609020204030204" pitchFamily="49" charset="0"/>
                <a:cs typeface="Consolas" panose="020B0609020204030204" pitchFamily="49" charset="0"/>
              </a:rPr>
              <a:t>SDCar</a:t>
            </a:r>
            <a:r>
              <a:rPr lang="en-GB" sz="800" dirty="0">
                <a:latin typeface="Consolas" panose="020B0609020204030204" pitchFamily="49" charset="0"/>
                <a:cs typeface="Consolas" panose="020B0609020204030204" pitchFamily="49" charset="0"/>
              </a:rPr>
              <a:t>(</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isOn</a:t>
            </a:r>
            <a:r>
              <a:rPr lang="en-GB" sz="800" dirty="0">
                <a:latin typeface="Consolas" panose="020B0609020204030204" pitchFamily="49" charset="0"/>
                <a:cs typeface="Consolas" panose="020B0609020204030204" pitchFamily="49" charset="0"/>
              </a:rPr>
              <a:t>, String </a:t>
            </a:r>
            <a:r>
              <a:rPr lang="en-GB" sz="800" dirty="0" err="1">
                <a:latin typeface="Consolas" panose="020B0609020204030204" pitchFamily="49" charset="0"/>
                <a:cs typeface="Consolas" panose="020B0609020204030204" pitchFamily="49" charset="0"/>
              </a:rPr>
              <a:t>licensePlate</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boolean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super(</a:t>
            </a:r>
            <a:r>
              <a:rPr lang="en-GB" sz="800" dirty="0" err="1">
                <a:latin typeface="Consolas" panose="020B0609020204030204" pitchFamily="49" charset="0"/>
                <a:cs typeface="Consolas" panose="020B0609020204030204" pitchFamily="49" charset="0"/>
              </a:rPr>
              <a:t>isOn</a:t>
            </a: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licensePlate</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this.isSelfDriving</a:t>
            </a:r>
            <a:r>
              <a:rPr lang="en-GB" sz="800" dirty="0">
                <a:latin typeface="Consolas" panose="020B0609020204030204" pitchFamily="49" charset="0"/>
                <a:cs typeface="Consolas" panose="020B0609020204030204" pitchFamily="49" charset="0"/>
              </a:rPr>
              <a:t> =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turnOn</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super.turnOn</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turnOff</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super.turnOff</a:t>
            </a:r>
            <a:r>
              <a:rPr lang="en-GB" sz="800" dirty="0">
                <a:latin typeface="Consolas" panose="020B0609020204030204" pitchFamily="49" charset="0"/>
                <a:cs typeface="Consolas" panose="020B0609020204030204" pitchFamily="49" charset="0"/>
              </a:rPr>
              <a:t>();</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turnSDOn</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true;</a:t>
            </a:r>
          </a:p>
          <a:p>
            <a:pPr marL="0" indent="0">
              <a:buNone/>
            </a:pP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void </a:t>
            </a:r>
            <a:r>
              <a:rPr lang="en-GB" sz="800" dirty="0" err="1">
                <a:latin typeface="Consolas" panose="020B0609020204030204" pitchFamily="49" charset="0"/>
                <a:cs typeface="Consolas" panose="020B0609020204030204" pitchFamily="49" charset="0"/>
              </a:rPr>
              <a:t>turnSDOff</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        </a:t>
            </a:r>
            <a:r>
              <a:rPr lang="en-GB" sz="800" dirty="0" err="1">
                <a:latin typeface="Consolas" panose="020B0609020204030204" pitchFamily="49" charset="0"/>
                <a:cs typeface="Consolas" panose="020B0609020204030204" pitchFamily="49" charset="0"/>
              </a:rPr>
              <a:t>isSelfDriving</a:t>
            </a:r>
            <a:r>
              <a:rPr lang="en-GB" sz="800" dirty="0">
                <a:latin typeface="Consolas" panose="020B0609020204030204" pitchFamily="49" charset="0"/>
                <a:cs typeface="Consolas" panose="020B0609020204030204" pitchFamily="49" charset="0"/>
              </a:rPr>
              <a:t> = false;</a:t>
            </a:r>
          </a:p>
          <a:p>
            <a:pPr marL="0" indent="0">
              <a:buNone/>
            </a:pPr>
            <a:r>
              <a:rPr lang="en-GB" sz="800" dirty="0">
                <a:latin typeface="Consolas" panose="020B0609020204030204" pitchFamily="49" charset="0"/>
                <a:cs typeface="Consolas" panose="020B0609020204030204" pitchFamily="49" charset="0"/>
              </a:rPr>
              <a:t>    }</a:t>
            </a:r>
          </a:p>
          <a:p>
            <a:pPr marL="0" indent="0">
              <a:buNone/>
            </a:pPr>
            <a:endParaRPr lang="en-GB" sz="800" dirty="0">
              <a:latin typeface="Consolas" panose="020B0609020204030204" pitchFamily="49" charset="0"/>
              <a:cs typeface="Consolas" panose="020B0609020204030204" pitchFamily="49" charset="0"/>
            </a:endParaRPr>
          </a:p>
          <a:p>
            <a:pPr marL="0" indent="0">
              <a:buNone/>
            </a:pPr>
            <a:r>
              <a:rPr lang="en-GB" sz="800" dirty="0">
                <a:latin typeface="Consolas" panose="020B0609020204030204" pitchFamily="49" charset="0"/>
                <a:cs typeface="Consolas" panose="020B0609020204030204" pitchFamily="49" charset="0"/>
              </a:rPr>
              <a:t>    @Override</a:t>
            </a:r>
          </a:p>
          <a:p>
            <a:pPr marL="0" indent="0">
              <a:buNone/>
            </a:pPr>
            <a:r>
              <a:rPr lang="en-GB" sz="800" dirty="0">
                <a:latin typeface="Consolas" panose="020B0609020204030204" pitchFamily="49" charset="0"/>
                <a:cs typeface="Consolas" panose="020B0609020204030204" pitchFamily="49" charset="0"/>
              </a:rPr>
              <a:t>    public String </a:t>
            </a:r>
            <a:r>
              <a:rPr lang="en-GB" sz="800" dirty="0" err="1">
                <a:latin typeface="Consolas" panose="020B0609020204030204" pitchFamily="49" charset="0"/>
                <a:cs typeface="Consolas" panose="020B0609020204030204" pitchFamily="49" charset="0"/>
              </a:rPr>
              <a:t>toString</a:t>
            </a:r>
            <a:r>
              <a:rPr lang="en-GB" sz="800" dirty="0">
                <a:latin typeface="Consolas" panose="020B0609020204030204" pitchFamily="49" charset="0"/>
                <a:cs typeface="Consolas" panose="020B0609020204030204" pitchFamily="49" charset="0"/>
              </a:rPr>
              <a:t>() {…}</a:t>
            </a:r>
          </a:p>
          <a:p>
            <a:pPr marL="0" indent="0">
              <a:buNone/>
            </a:pPr>
            <a:r>
              <a:rPr lang="en-GB" sz="8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108</a:t>
            </a:fld>
            <a:endParaRPr lang="it-IT" dirty="0"/>
          </a:p>
        </p:txBody>
      </p:sp>
      <p:pic>
        <p:nvPicPr>
          <p:cNvPr id="8" name="Content Placeholder 7">
            <a:extLst>
              <a:ext uri="{FF2B5EF4-FFF2-40B4-BE49-F238E27FC236}">
                <a16:creationId xmlns:a16="http://schemas.microsoft.com/office/drawing/2014/main" id="{026CE9AA-7528-6F4E-87D5-6BC8C53F2BC2}"/>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86550" y="1602581"/>
            <a:ext cx="3009900" cy="4521200"/>
          </a:xfrm>
        </p:spPr>
      </p:pic>
    </p:spTree>
    <p:extLst>
      <p:ext uri="{BB962C8B-B14F-4D97-AF65-F5344CB8AC3E}">
        <p14:creationId xmlns:p14="http://schemas.microsoft.com/office/powerpoint/2010/main" val="23706089"/>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Abstract class</a:t>
            </a:r>
          </a:p>
        </p:txBody>
      </p:sp>
      <p:sp>
        <p:nvSpPr>
          <p:cNvPr id="8" name="Content Placeholder 7">
            <a:extLst>
              <a:ext uri="{FF2B5EF4-FFF2-40B4-BE49-F238E27FC236}">
                <a16:creationId xmlns:a16="http://schemas.microsoft.com/office/drawing/2014/main" id="{CE0DE58D-D75D-B04C-9DF2-2D72F8E21D2A}"/>
              </a:ext>
            </a:extLst>
          </p:cNvPr>
          <p:cNvSpPr>
            <a:spLocks noGrp="1"/>
          </p:cNvSpPr>
          <p:nvPr>
            <p:ph sz="half" idx="1"/>
          </p:nvPr>
        </p:nvSpPr>
        <p:spPr/>
        <p:txBody>
          <a:bodyPr>
            <a:normAutofit/>
          </a:bodyPr>
          <a:lstStyle/>
          <a:p>
            <a:pPr marL="0" indent="0">
              <a:buNone/>
            </a:pPr>
            <a:r>
              <a:rPr lang="en-GB" sz="1050" dirty="0">
                <a:latin typeface="Consolas" panose="020B0609020204030204" pitchFamily="49" charset="0"/>
                <a:cs typeface="Consolas" panose="020B0609020204030204" pitchFamily="49" charset="0"/>
              </a:rPr>
              <a:t>public </a:t>
            </a:r>
            <a:r>
              <a:rPr lang="en-GB" sz="1050" dirty="0">
                <a:solidFill>
                  <a:schemeClr val="accent6">
                    <a:lumMod val="75000"/>
                  </a:schemeClr>
                </a:solidFill>
                <a:latin typeface="Consolas" panose="020B0609020204030204" pitchFamily="49" charset="0"/>
                <a:cs typeface="Consolas" panose="020B0609020204030204" pitchFamily="49" charset="0"/>
              </a:rPr>
              <a:t>abstract</a:t>
            </a:r>
            <a:r>
              <a:rPr lang="en-GB" sz="1050" dirty="0">
                <a:latin typeface="Consolas" panose="020B0609020204030204" pitchFamily="49" charset="0"/>
                <a:cs typeface="Consolas" panose="020B0609020204030204" pitchFamily="49" charset="0"/>
              </a:rPr>
              <a:t> class Shape {</a:t>
            </a:r>
          </a:p>
          <a:p>
            <a:pPr marL="0" indent="0">
              <a:buNone/>
            </a:pPr>
            <a:r>
              <a:rPr lang="en-GB" sz="1050" dirty="0">
                <a:latin typeface="Consolas" panose="020B0609020204030204" pitchFamily="49" charset="0"/>
                <a:cs typeface="Consolas" panose="020B0609020204030204" pitchFamily="49" charset="0"/>
              </a:rPr>
              <a:t>    String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boolean</a:t>
            </a:r>
            <a:r>
              <a:rPr lang="en-GB" sz="1050" dirty="0">
                <a:latin typeface="Consolas" panose="020B0609020204030204" pitchFamily="49" charset="0"/>
                <a:cs typeface="Consolas" panose="020B0609020204030204" pitchFamily="49" charset="0"/>
              </a:rPr>
              <a:t> filled;</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public Shape() {</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this.color</a:t>
            </a:r>
            <a:r>
              <a:rPr lang="en-GB" sz="1050" dirty="0">
                <a:latin typeface="Consolas" panose="020B0609020204030204" pitchFamily="49" charset="0"/>
                <a:cs typeface="Consolas" panose="020B0609020204030204" pitchFamily="49" charset="0"/>
              </a:rPr>
              <a:t> = "Black";</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this.filled</a:t>
            </a:r>
            <a:r>
              <a:rPr lang="en-GB" sz="1050" dirty="0">
                <a:latin typeface="Consolas" panose="020B0609020204030204" pitchFamily="49" charset="0"/>
                <a:cs typeface="Consolas" panose="020B0609020204030204" pitchFamily="49" charset="0"/>
              </a:rPr>
              <a:t> = false;</a:t>
            </a:r>
          </a:p>
          <a:p>
            <a:pPr marL="0" indent="0">
              <a:buNone/>
            </a:pPr>
            <a:r>
              <a:rPr lang="en-GB" sz="1050" dirty="0">
                <a:latin typeface="Consolas" panose="020B0609020204030204" pitchFamily="49" charset="0"/>
                <a:cs typeface="Consolas" panose="020B0609020204030204" pitchFamily="49" charset="0"/>
              </a:rPr>
              <a:t>    }</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public Shape(String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boolean</a:t>
            </a:r>
            <a:r>
              <a:rPr lang="en-GB" sz="1050" dirty="0">
                <a:latin typeface="Consolas" panose="020B0609020204030204" pitchFamily="49" charset="0"/>
                <a:cs typeface="Consolas" panose="020B0609020204030204" pitchFamily="49" charset="0"/>
              </a:rPr>
              <a:t> filled) {</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this.color</a:t>
            </a:r>
            <a:r>
              <a:rPr lang="en-GB" sz="1050" dirty="0">
                <a:latin typeface="Consolas" panose="020B0609020204030204" pitchFamily="49" charset="0"/>
                <a:cs typeface="Consolas" panose="020B0609020204030204" pitchFamily="49" charset="0"/>
              </a:rPr>
              <a:t> = </a:t>
            </a:r>
            <a:r>
              <a:rPr lang="en-GB" sz="1050" dirty="0" err="1">
                <a:latin typeface="Consolas" panose="020B0609020204030204" pitchFamily="49" charset="0"/>
                <a:cs typeface="Consolas" panose="020B0609020204030204" pitchFamily="49" charset="0"/>
              </a:rPr>
              <a:t>color</a:t>
            </a:r>
            <a:r>
              <a:rPr lang="en-GB" sz="1050" dirty="0">
                <a:latin typeface="Consolas" panose="020B0609020204030204" pitchFamily="49" charset="0"/>
                <a:cs typeface="Consolas" panose="020B0609020204030204" pitchFamily="49" charset="0"/>
              </a:rPr>
              <a:t>;</a:t>
            </a:r>
          </a:p>
          <a:p>
            <a:pPr marL="0" indent="0">
              <a:buNone/>
            </a:pPr>
            <a:r>
              <a:rPr lang="en-GB" sz="1050" dirty="0">
                <a:latin typeface="Consolas" panose="020B0609020204030204" pitchFamily="49" charset="0"/>
                <a:cs typeface="Consolas" panose="020B0609020204030204" pitchFamily="49" charset="0"/>
              </a:rPr>
              <a:t>        </a:t>
            </a:r>
            <a:r>
              <a:rPr lang="en-GB" sz="1050" dirty="0" err="1">
                <a:latin typeface="Consolas" panose="020B0609020204030204" pitchFamily="49" charset="0"/>
                <a:cs typeface="Consolas" panose="020B0609020204030204" pitchFamily="49" charset="0"/>
              </a:rPr>
              <a:t>this.filled</a:t>
            </a:r>
            <a:r>
              <a:rPr lang="en-GB" sz="1050" dirty="0">
                <a:latin typeface="Consolas" panose="020B0609020204030204" pitchFamily="49" charset="0"/>
                <a:cs typeface="Consolas" panose="020B0609020204030204" pitchFamily="49" charset="0"/>
              </a:rPr>
              <a:t> = filled;</a:t>
            </a:r>
          </a:p>
          <a:p>
            <a:pPr marL="0" indent="0">
              <a:buNone/>
            </a:pPr>
            <a:r>
              <a:rPr lang="en-GB" sz="1050" dirty="0">
                <a:latin typeface="Consolas" panose="020B0609020204030204" pitchFamily="49" charset="0"/>
                <a:cs typeface="Consolas" panose="020B0609020204030204" pitchFamily="49" charset="0"/>
              </a:rPr>
              <a:t>    }</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    . . . </a:t>
            </a:r>
          </a:p>
          <a:p>
            <a:pPr marL="0" indent="0">
              <a:buNone/>
            </a:pPr>
            <a:r>
              <a:rPr lang="en-GB" sz="1050" dirty="0">
                <a:latin typeface="Consolas" panose="020B0609020204030204" pitchFamily="49" charset="0"/>
                <a:cs typeface="Consolas" panose="020B0609020204030204" pitchFamily="49" charset="0"/>
              </a:rPr>
              <a:t>    </a:t>
            </a:r>
          </a:p>
          <a:p>
            <a:pPr marL="0" indent="0">
              <a:buNone/>
            </a:pPr>
            <a:r>
              <a:rPr lang="en-GB" sz="1050" dirty="0">
                <a:solidFill>
                  <a:schemeClr val="accent6">
                    <a:lumMod val="75000"/>
                  </a:schemeClr>
                </a:solidFill>
                <a:latin typeface="Consolas" panose="020B0609020204030204" pitchFamily="49" charset="0"/>
                <a:cs typeface="Consolas" panose="020B0609020204030204" pitchFamily="49" charset="0"/>
              </a:rPr>
              <a:t>    public abstract double </a:t>
            </a:r>
            <a:r>
              <a:rPr lang="en-GB" sz="1050" dirty="0" err="1">
                <a:solidFill>
                  <a:schemeClr val="accent6">
                    <a:lumMod val="75000"/>
                  </a:schemeClr>
                </a:solidFill>
                <a:latin typeface="Consolas" panose="020B0609020204030204" pitchFamily="49" charset="0"/>
                <a:cs typeface="Consolas" panose="020B0609020204030204" pitchFamily="49" charset="0"/>
              </a:rPr>
              <a:t>getArea</a:t>
            </a:r>
            <a:r>
              <a:rPr lang="en-GB" sz="1050" dirty="0">
                <a:solidFill>
                  <a:schemeClr val="accent6">
                    <a:lumMod val="75000"/>
                  </a:schemeClr>
                </a:solidFill>
                <a:latin typeface="Consolas" panose="020B0609020204030204" pitchFamily="49" charset="0"/>
                <a:cs typeface="Consolas" panose="020B0609020204030204" pitchFamily="49" charset="0"/>
              </a:rPr>
              <a:t>();</a:t>
            </a:r>
          </a:p>
          <a:p>
            <a:pPr marL="0" indent="0">
              <a:buNone/>
            </a:pPr>
            <a:endParaRPr lang="en-GB" sz="105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GB" sz="1050" dirty="0">
                <a:solidFill>
                  <a:schemeClr val="accent6">
                    <a:lumMod val="75000"/>
                  </a:schemeClr>
                </a:solidFill>
                <a:latin typeface="Consolas" panose="020B0609020204030204" pitchFamily="49" charset="0"/>
                <a:cs typeface="Consolas" panose="020B0609020204030204" pitchFamily="49" charset="0"/>
              </a:rPr>
              <a:t>    public abstract double </a:t>
            </a:r>
            <a:r>
              <a:rPr lang="en-GB" sz="1050" dirty="0" err="1">
                <a:solidFill>
                  <a:schemeClr val="accent6">
                    <a:lumMod val="75000"/>
                  </a:schemeClr>
                </a:solidFill>
                <a:latin typeface="Consolas" panose="020B0609020204030204" pitchFamily="49" charset="0"/>
                <a:cs typeface="Consolas" panose="020B0609020204030204" pitchFamily="49" charset="0"/>
              </a:rPr>
              <a:t>getPerimeter</a:t>
            </a:r>
            <a:r>
              <a:rPr lang="en-GB" sz="1050" dirty="0">
                <a:solidFill>
                  <a:schemeClr val="accent6">
                    <a:lumMod val="75000"/>
                  </a:schemeClr>
                </a:solidFill>
                <a:latin typeface="Consolas" panose="020B0609020204030204" pitchFamily="49" charset="0"/>
                <a:cs typeface="Consolas" panose="020B0609020204030204" pitchFamily="49" charset="0"/>
              </a:rPr>
              <a:t>();</a:t>
            </a:r>
          </a:p>
          <a:p>
            <a:pPr marL="0" indent="0">
              <a:buNone/>
            </a:pPr>
            <a:endParaRPr lang="en-GB" sz="1050" dirty="0">
              <a:latin typeface="Consolas" panose="020B0609020204030204" pitchFamily="49" charset="0"/>
              <a:cs typeface="Consolas" panose="020B0609020204030204" pitchFamily="49" charset="0"/>
            </a:endParaRPr>
          </a:p>
          <a:p>
            <a:pPr marL="0" indent="0">
              <a:buNone/>
            </a:pPr>
            <a:r>
              <a:rPr lang="en-GB" sz="1050" dirty="0">
                <a:latin typeface="Consolas" panose="020B0609020204030204" pitchFamily="49" charset="0"/>
                <a:cs typeface="Consolas" panose="020B0609020204030204" pitchFamily="49" charset="0"/>
              </a:rPr>
              <a:t>}</a:t>
            </a:r>
          </a:p>
          <a:p>
            <a:pPr marL="0" indent="0">
              <a:buNone/>
            </a:pPr>
            <a:endParaRPr lang="en-IT" sz="105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109</a:t>
            </a:fld>
            <a:endParaRPr lang="it-IT" dirty="0"/>
          </a:p>
        </p:txBody>
      </p:sp>
      <p:pic>
        <p:nvPicPr>
          <p:cNvPr id="7" name="Content Placeholder 6">
            <a:extLst>
              <a:ext uri="{FF2B5EF4-FFF2-40B4-BE49-F238E27FC236}">
                <a16:creationId xmlns:a16="http://schemas.microsoft.com/office/drawing/2014/main" id="{9A2B92BD-F00B-6B45-97F4-3F64FE49C30C}"/>
              </a:ext>
            </a:extLst>
          </p:cNvPr>
          <p:cNvPicPr>
            <a:picLocks noGrp="1" noChangeAspect="1"/>
          </p:cNvPicPr>
          <p:nvPr>
            <p:ph sz="half" idx="2"/>
          </p:nvPr>
        </p:nvPicPr>
        <p:blipFill>
          <a:blip r:embed="rId2" cstate="screen">
            <a:extLst>
              <a:ext uri="{28A0092B-C50C-407E-A947-70E740481C1C}">
                <a14:useLocalDpi xmlns:a14="http://schemas.microsoft.com/office/drawing/2010/main"/>
              </a:ext>
            </a:extLst>
          </a:blip>
          <a:stretch>
            <a:fillRect/>
          </a:stretch>
        </p:blipFill>
        <p:spPr>
          <a:xfrm>
            <a:off x="7137400" y="1602581"/>
            <a:ext cx="2108200" cy="4521200"/>
          </a:xfrm>
        </p:spPr>
      </p:pic>
    </p:spTree>
    <p:extLst>
      <p:ext uri="{BB962C8B-B14F-4D97-AF65-F5344CB8AC3E}">
        <p14:creationId xmlns:p14="http://schemas.microsoft.com/office/powerpoint/2010/main" val="42555449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3" name="Content Placeholder 2"/>
          <p:cNvSpPr>
            <a:spLocks noGrp="1"/>
          </p:cNvSpPr>
          <p:nvPr>
            <p:ph sz="half" idx="1"/>
          </p:nvPr>
        </p:nvSpPr>
        <p:spPr/>
        <p:txBody>
          <a:bodyPr>
            <a:noAutofit/>
          </a:bodyPr>
          <a:lstStyle/>
          <a:p>
            <a:pPr marL="0" indent="0">
              <a:buNone/>
            </a:pPr>
            <a:r>
              <a:rPr lang="en-AU" sz="1400" dirty="0">
                <a:latin typeface="Consolas"/>
                <a:cs typeface="Consolas"/>
              </a:rPr>
              <a:t>public class Car {</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solidFill>
                  <a:srgbClr val="000000"/>
                </a:solidFill>
                <a:latin typeface="Consolas"/>
                <a:cs typeface="Consolas"/>
              </a:rPr>
              <a:t>void</a:t>
            </a:r>
            <a:r>
              <a:rPr lang="en-AU" sz="1400" dirty="0">
                <a:solidFill>
                  <a:srgbClr val="E46C0A"/>
                </a:solidFill>
                <a:latin typeface="Consolas"/>
                <a:cs typeface="Consolas"/>
              </a:rPr>
              <a:t> </a:t>
            </a:r>
            <a:r>
              <a:rPr lang="en-AU" sz="1400" dirty="0" err="1">
                <a:latin typeface="Consolas"/>
                <a:cs typeface="Consolas"/>
              </a:rPr>
              <a:t>setColor</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 { </a:t>
            </a:r>
          </a:p>
          <a:p>
            <a:pPr marL="0" indent="0">
              <a:buNone/>
            </a:pPr>
            <a:r>
              <a:rPr lang="en-AU" sz="1400" dirty="0">
                <a:latin typeface="Consolas"/>
                <a:cs typeface="Consolas"/>
              </a:rPr>
              <a:t>		</a:t>
            </a:r>
            <a:r>
              <a:rPr lang="en-AU" sz="1400" dirty="0" err="1">
                <a:latin typeface="Consolas"/>
                <a:cs typeface="Consolas"/>
              </a:rPr>
              <a:t>this.color</a:t>
            </a:r>
            <a:r>
              <a:rPr lang="en-AU" sz="1400" dirty="0">
                <a:latin typeface="Consolas"/>
                <a:cs typeface="Consolas"/>
              </a:rPr>
              <a:t> = </a:t>
            </a:r>
            <a:r>
              <a:rPr lang="en-AU" sz="1400" dirty="0" err="1">
                <a:latin typeface="Consolas"/>
                <a:cs typeface="Consolas"/>
              </a:rPr>
              <a:t>color</a:t>
            </a:r>
            <a:r>
              <a:rPr lang="en-AU" sz="1400" dirty="0">
                <a:latin typeface="Consolas"/>
                <a:cs typeface="Consolas"/>
              </a:rPr>
              <a:t>;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en-AU" sz="1400" dirty="0">
              <a:latin typeface="Consolas"/>
              <a:cs typeface="Consolas"/>
            </a:endParaRPr>
          </a:p>
          <a:p>
            <a:pPr marL="0" indent="0">
              <a:buNone/>
            </a:pPr>
            <a:r>
              <a:rPr lang="en-AU" sz="1400" dirty="0">
                <a:latin typeface="Consolas"/>
                <a:cs typeface="Consolas"/>
              </a:rPr>
              <a:t>public class App {	</a:t>
            </a:r>
          </a:p>
          <a:p>
            <a:pPr marL="0" indent="0">
              <a:buNone/>
            </a:pPr>
            <a:r>
              <a:rPr lang="en-AU" sz="1400" dirty="0">
                <a:latin typeface="Consolas"/>
                <a:cs typeface="Consolas"/>
              </a:rPr>
              <a:t>	public static void main(String[] </a:t>
            </a:r>
            <a:r>
              <a:rPr lang="en-AU" sz="1400" dirty="0" err="1">
                <a:latin typeface="Consolas"/>
                <a:cs typeface="Consolas"/>
              </a:rPr>
              <a:t>args</a:t>
            </a:r>
            <a:r>
              <a:rPr lang="en-AU" sz="1400" dirty="0">
                <a:latin typeface="Consolas"/>
                <a:cs typeface="Consolas"/>
              </a:rPr>
              <a:t>) {</a:t>
            </a:r>
          </a:p>
          <a:p>
            <a:pPr marL="0" indent="0">
              <a:buNone/>
            </a:pPr>
            <a:r>
              <a:rPr lang="en-AU" sz="1400" dirty="0">
                <a:latin typeface="Consolas"/>
                <a:cs typeface="Consolas"/>
              </a:rPr>
              <a:t>		Car c = new Car();</a:t>
            </a:r>
          </a:p>
          <a:p>
            <a:pPr marL="0" indent="0">
              <a:buNone/>
            </a:pPr>
            <a:r>
              <a:rPr lang="en-AU" sz="1400" dirty="0">
                <a:latin typeface="Consolas"/>
                <a:cs typeface="Consolas"/>
              </a:rPr>
              <a:t>         </a:t>
            </a:r>
            <a:r>
              <a:rPr lang="en-AU" sz="1400" dirty="0">
                <a:solidFill>
                  <a:srgbClr val="E46C0A"/>
                </a:solidFill>
                <a:latin typeface="Consolas"/>
                <a:cs typeface="Consolas"/>
              </a:rPr>
              <a:t>/* Works but unsafe! */</a:t>
            </a:r>
            <a:endParaRPr lang="en-AU" sz="1400" dirty="0">
              <a:latin typeface="Consolas"/>
              <a:cs typeface="Consolas"/>
            </a:endParaRPr>
          </a:p>
          <a:p>
            <a:pPr marL="0" indent="0">
              <a:buNone/>
            </a:pPr>
            <a:r>
              <a:rPr lang="en-AU" sz="1400" dirty="0">
                <a:solidFill>
                  <a:srgbClr val="E46C0A"/>
                </a:solidFill>
                <a:latin typeface="Consolas"/>
                <a:cs typeface="Consolas"/>
              </a:rPr>
              <a:t>		</a:t>
            </a:r>
            <a:r>
              <a:rPr lang="en-AU" sz="1400" dirty="0" err="1">
                <a:solidFill>
                  <a:srgbClr val="E46C0A"/>
                </a:solidFill>
                <a:latin typeface="Consolas"/>
                <a:cs typeface="Consolas"/>
              </a:rPr>
              <a:t>c.color</a:t>
            </a:r>
            <a:r>
              <a:rPr lang="en-AU" sz="1400" dirty="0">
                <a:solidFill>
                  <a:srgbClr val="E46C0A"/>
                </a:solidFill>
                <a:latin typeface="Consolas"/>
                <a:cs typeface="Consolas"/>
              </a:rPr>
              <a:t> = “red”;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en-AU" sz="1400" dirty="0">
              <a:latin typeface="Consolas"/>
              <a:cs typeface="Consolas"/>
            </a:endParaRPr>
          </a:p>
          <a:p>
            <a:pPr marL="0" indent="0">
              <a:buNone/>
            </a:pPr>
            <a:endParaRPr lang="en-US" sz="1400" dirty="0">
              <a:latin typeface="Consolas"/>
              <a:cs typeface="Consolas"/>
            </a:endParaRPr>
          </a:p>
        </p:txBody>
      </p:sp>
      <p:sp>
        <p:nvSpPr>
          <p:cNvPr id="5" name="Content Placeholder 4">
            <a:extLst>
              <a:ext uri="{FF2B5EF4-FFF2-40B4-BE49-F238E27FC236}">
                <a16:creationId xmlns:a16="http://schemas.microsoft.com/office/drawing/2014/main" id="{BD030B75-9D07-C241-A21B-3FDC0DD5F01B}"/>
              </a:ext>
            </a:extLst>
          </p:cNvPr>
          <p:cNvSpPr>
            <a:spLocks noGrp="1"/>
          </p:cNvSpPr>
          <p:nvPr>
            <p:ph sz="half" idx="2"/>
          </p:nvPr>
        </p:nvSpPr>
        <p:spPr/>
        <p:txBody>
          <a:bodyPr>
            <a:normAutofit/>
          </a:bodyPr>
          <a:lstStyle/>
          <a:p>
            <a:pPr marL="0" indent="0">
              <a:buNone/>
            </a:pPr>
            <a:r>
              <a:rPr lang="en-AU" sz="1400" dirty="0">
                <a:latin typeface="Consolas"/>
                <a:cs typeface="Consolas"/>
              </a:rPr>
              <a:t>public class Car {</a:t>
            </a:r>
          </a:p>
          <a:p>
            <a:pPr marL="0" indent="0">
              <a:buNone/>
            </a:pPr>
            <a:r>
              <a:rPr lang="en-AU" sz="1400" dirty="0">
                <a:latin typeface="Consolas"/>
                <a:cs typeface="Consolas"/>
              </a:rPr>
              <a:t>	</a:t>
            </a:r>
            <a:r>
              <a:rPr lang="en-AU" sz="1400" dirty="0">
                <a:solidFill>
                  <a:srgbClr val="E46C0A"/>
                </a:solidFill>
                <a:latin typeface="Consolas"/>
                <a:cs typeface="Consolas"/>
              </a:rPr>
              <a:t>private </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a:t>
            </a:r>
          </a:p>
          <a:p>
            <a:pPr marL="0" indent="0">
              <a:buNone/>
            </a:pPr>
            <a:r>
              <a:rPr lang="en-AU" sz="1400" dirty="0">
                <a:latin typeface="Consolas"/>
                <a:cs typeface="Consolas"/>
              </a:rPr>
              <a:t>	</a:t>
            </a:r>
            <a:r>
              <a:rPr lang="en-AU" sz="1400" dirty="0">
                <a:solidFill>
                  <a:srgbClr val="E46C0A"/>
                </a:solidFill>
                <a:latin typeface="Consolas"/>
                <a:cs typeface="Consolas"/>
              </a:rPr>
              <a:t>public </a:t>
            </a:r>
            <a:r>
              <a:rPr lang="en-AU" sz="1400" dirty="0">
                <a:solidFill>
                  <a:srgbClr val="000000"/>
                </a:solidFill>
                <a:latin typeface="Consolas"/>
                <a:cs typeface="Consolas"/>
              </a:rPr>
              <a:t>void</a:t>
            </a:r>
            <a:r>
              <a:rPr lang="en-AU" sz="1400" dirty="0">
                <a:solidFill>
                  <a:srgbClr val="E46C0A"/>
                </a:solidFill>
                <a:latin typeface="Consolas"/>
                <a:cs typeface="Consolas"/>
              </a:rPr>
              <a:t> </a:t>
            </a:r>
            <a:r>
              <a:rPr lang="en-AU" sz="1400" dirty="0" err="1">
                <a:latin typeface="Consolas"/>
                <a:cs typeface="Consolas"/>
              </a:rPr>
              <a:t>setColor</a:t>
            </a:r>
            <a:r>
              <a:rPr lang="en-AU" sz="1400" dirty="0">
                <a:latin typeface="Consolas"/>
                <a:cs typeface="Consolas"/>
              </a:rPr>
              <a:t>(String </a:t>
            </a:r>
            <a:r>
              <a:rPr lang="en-AU" sz="1400" dirty="0" err="1">
                <a:latin typeface="Consolas"/>
                <a:cs typeface="Consolas"/>
              </a:rPr>
              <a:t>color</a:t>
            </a:r>
            <a:r>
              <a:rPr lang="en-AU" sz="1400" dirty="0">
                <a:latin typeface="Consolas"/>
                <a:cs typeface="Consolas"/>
              </a:rPr>
              <a:t>) { </a:t>
            </a:r>
          </a:p>
          <a:p>
            <a:pPr marL="0" indent="0">
              <a:buNone/>
            </a:pPr>
            <a:r>
              <a:rPr lang="en-AU" sz="1400" dirty="0">
                <a:latin typeface="Consolas"/>
                <a:cs typeface="Consolas"/>
              </a:rPr>
              <a:t>		</a:t>
            </a:r>
            <a:r>
              <a:rPr lang="en-AU" sz="1400" dirty="0" err="1">
                <a:latin typeface="Consolas"/>
                <a:cs typeface="Consolas"/>
              </a:rPr>
              <a:t>this.color</a:t>
            </a:r>
            <a:r>
              <a:rPr lang="en-AU" sz="1400" dirty="0">
                <a:latin typeface="Consolas"/>
                <a:cs typeface="Consolas"/>
              </a:rPr>
              <a:t> = </a:t>
            </a:r>
            <a:r>
              <a:rPr lang="en-AU" sz="1400" dirty="0" err="1">
                <a:latin typeface="Consolas"/>
                <a:cs typeface="Consolas"/>
              </a:rPr>
              <a:t>color</a:t>
            </a:r>
            <a:r>
              <a:rPr lang="en-AU" sz="1400" dirty="0">
                <a:latin typeface="Consolas"/>
                <a:cs typeface="Consolas"/>
              </a:rPr>
              <a:t>; </a:t>
            </a:r>
          </a:p>
          <a:p>
            <a:pPr marL="0" indent="0">
              <a:buNone/>
            </a:pPr>
            <a:r>
              <a:rPr lang="en-AU" sz="1400" dirty="0">
                <a:latin typeface="Consolas"/>
                <a:cs typeface="Consolas"/>
              </a:rPr>
              <a:t>	}</a:t>
            </a:r>
          </a:p>
          <a:p>
            <a:pPr marL="0" indent="0">
              <a:buNone/>
            </a:pPr>
            <a:r>
              <a:rPr lang="en-AU" sz="1400" dirty="0">
                <a:latin typeface="Consolas"/>
                <a:cs typeface="Consolas"/>
              </a:rPr>
              <a:t>}</a:t>
            </a:r>
          </a:p>
          <a:p>
            <a:pPr marL="0" indent="0">
              <a:buNone/>
            </a:pPr>
            <a:endParaRPr lang="it-IT" sz="1400" dirty="0">
              <a:latin typeface="Consolas"/>
              <a:cs typeface="Consolas"/>
            </a:endParaRPr>
          </a:p>
          <a:p>
            <a:pPr marL="0" indent="0">
              <a:buNone/>
            </a:pPr>
            <a:r>
              <a:rPr lang="it-IT" sz="1400" dirty="0">
                <a:latin typeface="Consolas"/>
                <a:cs typeface="Consolas"/>
              </a:rPr>
              <a:t>public </a:t>
            </a:r>
            <a:r>
              <a:rPr lang="it-IT" sz="1400" dirty="0" err="1">
                <a:latin typeface="Consolas"/>
                <a:cs typeface="Consolas"/>
              </a:rPr>
              <a:t>class</a:t>
            </a:r>
            <a:r>
              <a:rPr lang="it-IT" sz="1400" dirty="0">
                <a:latin typeface="Consolas"/>
                <a:cs typeface="Consolas"/>
              </a:rPr>
              <a:t> </a:t>
            </a:r>
            <a:r>
              <a:rPr lang="it-IT" sz="1400" dirty="0" err="1">
                <a:latin typeface="Consolas"/>
                <a:cs typeface="Consolas"/>
              </a:rPr>
              <a:t>App</a:t>
            </a:r>
            <a:r>
              <a:rPr lang="it-IT" sz="1400" dirty="0">
                <a:latin typeface="Consolas"/>
                <a:cs typeface="Consolas"/>
              </a:rPr>
              <a:t> {	</a:t>
            </a:r>
          </a:p>
          <a:p>
            <a:pPr marL="0" indent="0">
              <a:buNone/>
            </a:pPr>
            <a:r>
              <a:rPr lang="it-IT" sz="1400" dirty="0">
                <a:latin typeface="Consolas"/>
                <a:cs typeface="Consolas"/>
              </a:rPr>
              <a:t>	public </a:t>
            </a:r>
            <a:r>
              <a:rPr lang="it-IT" sz="1400" dirty="0" err="1">
                <a:latin typeface="Consolas"/>
                <a:cs typeface="Consolas"/>
              </a:rPr>
              <a:t>static</a:t>
            </a:r>
            <a:r>
              <a:rPr lang="it-IT" sz="1400" dirty="0">
                <a:latin typeface="Consolas"/>
                <a:cs typeface="Consolas"/>
              </a:rPr>
              <a:t> </a:t>
            </a:r>
            <a:r>
              <a:rPr lang="it-IT" sz="1400" dirty="0" err="1">
                <a:latin typeface="Consolas"/>
                <a:cs typeface="Consolas"/>
              </a:rPr>
              <a:t>void</a:t>
            </a:r>
            <a:r>
              <a:rPr lang="it-IT" sz="1400" dirty="0">
                <a:latin typeface="Consolas"/>
                <a:cs typeface="Consolas"/>
              </a:rPr>
              <a:t> </a:t>
            </a:r>
            <a:r>
              <a:rPr lang="it-IT" sz="1400" dirty="0" err="1">
                <a:latin typeface="Consolas"/>
                <a:cs typeface="Consolas"/>
              </a:rPr>
              <a:t>main</a:t>
            </a:r>
            <a:r>
              <a:rPr lang="it-IT" sz="1400" dirty="0">
                <a:latin typeface="Consolas"/>
                <a:cs typeface="Consolas"/>
              </a:rPr>
              <a:t>(</a:t>
            </a:r>
            <a:r>
              <a:rPr lang="it-IT" sz="1400" dirty="0" err="1">
                <a:latin typeface="Consolas"/>
                <a:cs typeface="Consolas"/>
              </a:rPr>
              <a:t>String</a:t>
            </a:r>
            <a:r>
              <a:rPr lang="it-IT" sz="1400" dirty="0">
                <a:latin typeface="Consolas"/>
                <a:cs typeface="Consolas"/>
              </a:rPr>
              <a:t>[] </a:t>
            </a:r>
            <a:r>
              <a:rPr lang="it-IT" sz="1400" dirty="0" err="1">
                <a:latin typeface="Consolas"/>
                <a:cs typeface="Consolas"/>
              </a:rPr>
              <a:t>args</a:t>
            </a:r>
            <a:r>
              <a:rPr lang="it-IT" sz="1400" dirty="0">
                <a:latin typeface="Consolas"/>
                <a:cs typeface="Consolas"/>
              </a:rPr>
              <a:t>) {</a:t>
            </a:r>
          </a:p>
          <a:p>
            <a:pPr marL="0" indent="0">
              <a:buNone/>
            </a:pPr>
            <a:r>
              <a:rPr lang="it-IT" sz="1400" dirty="0">
                <a:latin typeface="Consolas"/>
                <a:cs typeface="Consolas"/>
              </a:rPr>
              <a:t>		Car c = new Car();</a:t>
            </a:r>
          </a:p>
          <a:p>
            <a:pPr marL="0" indent="0">
              <a:buNone/>
            </a:pPr>
            <a:r>
              <a:rPr lang="it-IT" sz="1400" dirty="0">
                <a:solidFill>
                  <a:srgbClr val="E46C0A"/>
                </a:solidFill>
                <a:latin typeface="Consolas"/>
                <a:cs typeface="Consolas"/>
              </a:rPr>
              <a:t>		</a:t>
            </a:r>
            <a:r>
              <a:rPr lang="it-IT" sz="1400" dirty="0" err="1">
                <a:solidFill>
                  <a:srgbClr val="E46C0A"/>
                </a:solidFill>
                <a:latin typeface="Consolas"/>
                <a:cs typeface="Consolas"/>
              </a:rPr>
              <a:t>c.color</a:t>
            </a:r>
            <a:r>
              <a:rPr lang="it-IT" sz="1400" dirty="0">
                <a:solidFill>
                  <a:srgbClr val="E46C0A"/>
                </a:solidFill>
                <a:latin typeface="Consolas"/>
                <a:cs typeface="Consolas"/>
              </a:rPr>
              <a:t> = “</a:t>
            </a:r>
            <a:r>
              <a:rPr lang="it-IT" sz="1400" dirty="0" err="1">
                <a:solidFill>
                  <a:srgbClr val="E46C0A"/>
                </a:solidFill>
                <a:latin typeface="Consolas"/>
                <a:cs typeface="Consolas"/>
              </a:rPr>
              <a:t>red</a:t>
            </a:r>
            <a:r>
              <a:rPr lang="it-IT" sz="1400" dirty="0">
                <a:solidFill>
                  <a:srgbClr val="E46C0A"/>
                </a:solidFill>
                <a:latin typeface="Consolas"/>
                <a:cs typeface="Consolas"/>
              </a:rPr>
              <a:t>”; 		/* Compiler </a:t>
            </a:r>
            <a:r>
              <a:rPr lang="it-IT" sz="1400" dirty="0" err="1">
                <a:solidFill>
                  <a:srgbClr val="E46C0A"/>
                </a:solidFill>
                <a:latin typeface="Consolas"/>
                <a:cs typeface="Consolas"/>
              </a:rPr>
              <a:t>error</a:t>
            </a:r>
            <a:r>
              <a:rPr lang="it-IT" sz="1400" dirty="0">
                <a:solidFill>
                  <a:srgbClr val="E46C0A"/>
                </a:solidFill>
                <a:latin typeface="Consolas"/>
                <a:cs typeface="Consolas"/>
              </a:rPr>
              <a:t> */</a:t>
            </a:r>
          </a:p>
          <a:p>
            <a:pPr marL="0" indent="0">
              <a:buNone/>
            </a:pPr>
            <a:r>
              <a:rPr lang="it-IT" sz="1400" dirty="0">
                <a:solidFill>
                  <a:srgbClr val="E46C0A"/>
                </a:solidFill>
                <a:latin typeface="Consolas"/>
                <a:cs typeface="Consolas"/>
              </a:rPr>
              <a:t>		</a:t>
            </a:r>
            <a:r>
              <a:rPr lang="it-IT" sz="1400" dirty="0" err="1">
                <a:solidFill>
                  <a:schemeClr val="accent3">
                    <a:lumMod val="50000"/>
                  </a:schemeClr>
                </a:solidFill>
                <a:latin typeface="Consolas"/>
                <a:cs typeface="Consolas"/>
              </a:rPr>
              <a:t>c.setColor</a:t>
            </a:r>
            <a:r>
              <a:rPr lang="it-IT" sz="1400" dirty="0">
                <a:solidFill>
                  <a:schemeClr val="accent3">
                    <a:lumMod val="50000"/>
                  </a:schemeClr>
                </a:solidFill>
                <a:latin typeface="Consolas"/>
                <a:cs typeface="Consolas"/>
              </a:rPr>
              <a:t>(“</a:t>
            </a:r>
            <a:r>
              <a:rPr lang="it-IT" sz="1400" dirty="0" err="1">
                <a:solidFill>
                  <a:schemeClr val="accent3">
                    <a:lumMod val="50000"/>
                  </a:schemeClr>
                </a:solidFill>
                <a:latin typeface="Consolas"/>
                <a:cs typeface="Consolas"/>
              </a:rPr>
              <a:t>red</a:t>
            </a:r>
            <a:r>
              <a:rPr lang="it-IT" sz="1400" dirty="0">
                <a:solidFill>
                  <a:schemeClr val="accent3">
                    <a:lumMod val="50000"/>
                  </a:schemeClr>
                </a:solidFill>
                <a:latin typeface="Consolas"/>
                <a:cs typeface="Consolas"/>
              </a:rPr>
              <a:t>”); 	/* Works, </a:t>
            </a:r>
            <a:r>
              <a:rPr lang="it-IT" sz="1400" dirty="0" err="1">
                <a:solidFill>
                  <a:schemeClr val="accent3">
                    <a:lumMod val="50000"/>
                  </a:schemeClr>
                </a:solidFill>
                <a:latin typeface="Consolas"/>
                <a:cs typeface="Consolas"/>
              </a:rPr>
              <a:t>Safe</a:t>
            </a:r>
            <a:r>
              <a:rPr lang="it-IT" sz="1400" dirty="0">
                <a:solidFill>
                  <a:schemeClr val="accent3">
                    <a:lumMod val="50000"/>
                  </a:schemeClr>
                </a:solidFill>
                <a:latin typeface="Consolas"/>
                <a:cs typeface="Consolas"/>
              </a:rPr>
              <a:t>! */</a:t>
            </a:r>
          </a:p>
          <a:p>
            <a:pPr marL="0" indent="0">
              <a:buNone/>
            </a:pPr>
            <a:r>
              <a:rPr lang="it-IT" sz="1400" dirty="0">
                <a:latin typeface="Consolas"/>
                <a:cs typeface="Consolas"/>
              </a:rPr>
              <a:t>	}</a:t>
            </a:r>
          </a:p>
          <a:p>
            <a:pPr marL="0" indent="0">
              <a:buNone/>
            </a:pPr>
            <a:r>
              <a:rPr lang="it-IT" sz="1400" dirty="0">
                <a:latin typeface="Consolas"/>
                <a:cs typeface="Consolas"/>
              </a:rPr>
              <a:t>}</a:t>
            </a:r>
          </a:p>
          <a:p>
            <a:pPr marL="0" indent="0">
              <a:buNone/>
            </a:pPr>
            <a:endParaRPr lang="it-IT" sz="1400" dirty="0">
              <a:latin typeface="Consolas"/>
              <a:cs typeface="Consolas"/>
            </a:endParaRPr>
          </a:p>
          <a:p>
            <a:pPr marL="0" indent="0">
              <a:buNone/>
            </a:pPr>
            <a:endParaRPr lang="en-US" sz="1400" dirty="0">
              <a:latin typeface="Consolas"/>
              <a:cs typeface="Consolas"/>
            </a:endParaRPr>
          </a:p>
          <a:p>
            <a:pPr marL="0" indent="0">
              <a:buNone/>
            </a:pPr>
            <a:endParaRPr lang="en-US" sz="1400" dirty="0">
              <a:latin typeface="Consolas"/>
              <a:cs typeface="Consolas"/>
            </a:endParaRPr>
          </a:p>
          <a:p>
            <a:pPr marL="0" indent="0">
              <a:buNone/>
            </a:pPr>
            <a:endParaRPr lang="en-IT" sz="1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11</a:t>
            </a:fld>
            <a:endParaRPr lang="it-IT" dirty="0"/>
          </a:p>
        </p:txBody>
      </p:sp>
    </p:spTree>
    <p:extLst>
      <p:ext uri="{BB962C8B-B14F-4D97-AF65-F5344CB8AC3E}">
        <p14:creationId xmlns:p14="http://schemas.microsoft.com/office/powerpoint/2010/main" val="2290313214"/>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Association</a:t>
            </a:r>
          </a:p>
        </p:txBody>
      </p:sp>
      <p:sp>
        <p:nvSpPr>
          <p:cNvPr id="5" name="Content Placeholder 4">
            <a:extLst>
              <a:ext uri="{FF2B5EF4-FFF2-40B4-BE49-F238E27FC236}">
                <a16:creationId xmlns:a16="http://schemas.microsoft.com/office/drawing/2014/main" id="{6C421E0A-996F-0F41-953E-2A15092F6DF4}"/>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public class Customer {</a:t>
            </a:r>
          </a:p>
          <a:p>
            <a:pPr marL="0" indent="0">
              <a:buNone/>
            </a:pPr>
            <a:r>
              <a:rPr lang="en-GB" sz="1000" dirty="0">
                <a:latin typeface="Consolas" panose="020B0609020204030204" pitchFamily="49" charset="0"/>
                <a:cs typeface="Consolas" panose="020B0609020204030204" pitchFamily="49" charset="0"/>
              </a:rPr>
              <a:t>    String name;</a:t>
            </a:r>
          </a:p>
          <a:p>
            <a:pPr marL="0" indent="0">
              <a:buNone/>
            </a:pPr>
            <a:r>
              <a:rPr lang="en-GB" sz="1000" dirty="0">
                <a:latin typeface="Consolas" panose="020B0609020204030204" pitchFamily="49" charset="0"/>
                <a:cs typeface="Consolas" panose="020B0609020204030204" pitchFamily="49" charset="0"/>
              </a:rPr>
              <a:t>    String surname;</a:t>
            </a:r>
          </a:p>
          <a:p>
            <a:pPr marL="0" indent="0">
              <a:buNone/>
            </a:pPr>
            <a:r>
              <a:rPr lang="en-GB" sz="1000" dirty="0">
                <a:latin typeface="Consolas" panose="020B0609020204030204" pitchFamily="49" charset="0"/>
                <a:cs typeface="Consolas" panose="020B0609020204030204" pitchFamily="49" charset="0"/>
              </a:rPr>
              <a:t>    String ID;</a:t>
            </a:r>
          </a:p>
          <a:p>
            <a:pPr marL="0" indent="0">
              <a:buNone/>
            </a:pPr>
            <a:r>
              <a:rPr lang="en-GB" sz="1000" dirty="0">
                <a:latin typeface="Consolas" panose="020B0609020204030204" pitchFamily="49" charset="0"/>
                <a:cs typeface="Consolas" panose="020B0609020204030204" pitchFamily="49" charset="0"/>
              </a:rPr>
              <a:t>    List&lt;Order&gt; orders;</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Customer(String name, String surname, String ID, List&lt;Order&gt; orders)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this.name</a:t>
            </a:r>
            <a:r>
              <a:rPr lang="en-GB" sz="1000" dirty="0">
                <a:latin typeface="Consolas" panose="020B0609020204030204" pitchFamily="49" charset="0"/>
                <a:cs typeface="Consolas" panose="020B0609020204030204" pitchFamily="49" charset="0"/>
              </a:rPr>
              <a:t> = 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this.surname</a:t>
            </a:r>
            <a:r>
              <a:rPr lang="en-GB" sz="1000" dirty="0">
                <a:latin typeface="Consolas" panose="020B0609020204030204" pitchFamily="49" charset="0"/>
                <a:cs typeface="Consolas" panose="020B0609020204030204" pitchFamily="49" charset="0"/>
              </a:rPr>
              <a:t> = surname;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this.ID</a:t>
            </a:r>
            <a:r>
              <a:rPr lang="en-GB" sz="1000" dirty="0">
                <a:latin typeface="Consolas" panose="020B0609020204030204" pitchFamily="49" charset="0"/>
                <a:cs typeface="Consolas" panose="020B0609020204030204" pitchFamily="49" charset="0"/>
              </a:rPr>
              <a:t> = ID;</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this.orders</a:t>
            </a:r>
            <a:r>
              <a:rPr lang="en-GB" sz="1000" dirty="0">
                <a:latin typeface="Consolas" panose="020B0609020204030204" pitchFamily="49" charset="0"/>
                <a:cs typeface="Consolas" panose="020B0609020204030204" pitchFamily="49" charset="0"/>
              </a:rPr>
              <a:t> = orders;</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Order {</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quantity;</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Order(String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 String quantity)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this.itemID</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this.quantity</a:t>
            </a:r>
            <a:r>
              <a:rPr lang="en-GB" sz="1000" dirty="0">
                <a:latin typeface="Consolas" panose="020B0609020204030204" pitchFamily="49" charset="0"/>
                <a:cs typeface="Consolas" panose="020B0609020204030204" pitchFamily="49" charset="0"/>
              </a:rPr>
              <a:t> = quantity;</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endParaRPr lang="en-IT" sz="10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110</a:t>
            </a:fld>
            <a:endParaRPr lang="it-IT" dirty="0"/>
          </a:p>
        </p:txBody>
      </p:sp>
      <p:pic>
        <p:nvPicPr>
          <p:cNvPr id="15" name="Content Placeholder 14">
            <a:extLst>
              <a:ext uri="{FF2B5EF4-FFF2-40B4-BE49-F238E27FC236}">
                <a16:creationId xmlns:a16="http://schemas.microsoft.com/office/drawing/2014/main" id="{569DF9AD-8E88-8744-A8E8-2C6B904EF54F}"/>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178550" y="1837531"/>
            <a:ext cx="4025900" cy="4051300"/>
          </a:xfrm>
        </p:spPr>
      </p:pic>
    </p:spTree>
    <p:extLst>
      <p:ext uri="{BB962C8B-B14F-4D97-AF65-F5344CB8AC3E}">
        <p14:creationId xmlns:p14="http://schemas.microsoft.com/office/powerpoint/2010/main" val="3374580778"/>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Association</a:t>
            </a:r>
          </a:p>
        </p:txBody>
      </p:sp>
      <p:sp>
        <p:nvSpPr>
          <p:cNvPr id="5" name="Content Placeholder 4">
            <a:extLst>
              <a:ext uri="{FF2B5EF4-FFF2-40B4-BE49-F238E27FC236}">
                <a16:creationId xmlns:a16="http://schemas.microsoft.com/office/drawing/2014/main" id="{6C421E0A-996F-0F41-953E-2A15092F6DF4}"/>
              </a:ext>
            </a:extLst>
          </p:cNvPr>
          <p:cNvSpPr>
            <a:spLocks noGrp="1"/>
          </p:cNvSpPr>
          <p:nvPr>
            <p:ph sz="half" idx="1"/>
          </p:nvPr>
        </p:nvSpPr>
        <p:spPr/>
        <p:txBody>
          <a:bodyPr>
            <a:normAutofit/>
          </a:bodyPr>
          <a:lstStyle/>
          <a:p>
            <a:pPr marL="0" indent="0">
              <a:buNone/>
            </a:pPr>
            <a:r>
              <a:rPr lang="en-GB" sz="1000" dirty="0">
                <a:latin typeface="Consolas" panose="020B0609020204030204" pitchFamily="49" charset="0"/>
                <a:cs typeface="Consolas" panose="020B0609020204030204" pitchFamily="49" charset="0"/>
              </a:rPr>
              <a:t>public class Customer {</a:t>
            </a:r>
          </a:p>
          <a:p>
            <a:pPr marL="0" indent="0">
              <a:buNone/>
            </a:pPr>
            <a:r>
              <a:rPr lang="en-GB" sz="1000" dirty="0">
                <a:latin typeface="Consolas" panose="020B0609020204030204" pitchFamily="49" charset="0"/>
                <a:cs typeface="Consolas" panose="020B0609020204030204" pitchFamily="49" charset="0"/>
              </a:rPr>
              <a:t>    String name;</a:t>
            </a:r>
          </a:p>
          <a:p>
            <a:pPr marL="0" indent="0">
              <a:buNone/>
            </a:pPr>
            <a:r>
              <a:rPr lang="en-GB" sz="1000" dirty="0">
                <a:latin typeface="Consolas" panose="020B0609020204030204" pitchFamily="49" charset="0"/>
                <a:cs typeface="Consolas" panose="020B0609020204030204" pitchFamily="49" charset="0"/>
              </a:rPr>
              <a:t>    String surname;</a:t>
            </a:r>
          </a:p>
          <a:p>
            <a:pPr marL="0" indent="0">
              <a:buNone/>
            </a:pPr>
            <a:r>
              <a:rPr lang="en-GB" sz="1000" dirty="0">
                <a:latin typeface="Consolas" panose="020B0609020204030204" pitchFamily="49" charset="0"/>
                <a:cs typeface="Consolas" panose="020B0609020204030204" pitchFamily="49" charset="0"/>
              </a:rPr>
              <a:t>    String ID;</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Customer(String name, String surname, String ID)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this.name</a:t>
            </a:r>
            <a:r>
              <a:rPr lang="en-GB" sz="1000" dirty="0">
                <a:latin typeface="Consolas" panose="020B0609020204030204" pitchFamily="49" charset="0"/>
                <a:cs typeface="Consolas" panose="020B0609020204030204" pitchFamily="49" charset="0"/>
              </a:rPr>
              <a:t> = 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this.surname</a:t>
            </a:r>
            <a:r>
              <a:rPr lang="en-GB" sz="1000" dirty="0">
                <a:latin typeface="Consolas" panose="020B0609020204030204" pitchFamily="49" charset="0"/>
                <a:cs typeface="Consolas" panose="020B0609020204030204" pitchFamily="49" charset="0"/>
              </a:rPr>
              <a:t> = surname;</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this.ID</a:t>
            </a:r>
            <a:r>
              <a:rPr lang="en-GB" sz="1000" dirty="0">
                <a:latin typeface="Consolas" panose="020B0609020204030204" pitchFamily="49" charset="0"/>
                <a:cs typeface="Consolas" panose="020B0609020204030204" pitchFamily="49" charset="0"/>
              </a:rPr>
              <a:t> = ID;</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public class Order {</a:t>
            </a:r>
          </a:p>
          <a:p>
            <a:pPr marL="0" indent="0">
              <a:buNone/>
            </a:pPr>
            <a:r>
              <a:rPr lang="en-GB" sz="1000" dirty="0">
                <a:latin typeface="Consolas" panose="020B0609020204030204" pitchFamily="49" charset="0"/>
                <a:cs typeface="Consolas" panose="020B0609020204030204" pitchFamily="49" charset="0"/>
              </a:rPr>
              <a:t>    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String quantity;</a:t>
            </a:r>
          </a:p>
          <a:p>
            <a:pPr marL="0" indent="0">
              <a:buNone/>
            </a:pPr>
            <a:r>
              <a:rPr lang="en-GB" sz="1000" dirty="0">
                <a:latin typeface="Consolas" panose="020B0609020204030204" pitchFamily="49" charset="0"/>
                <a:cs typeface="Consolas" panose="020B0609020204030204" pitchFamily="49" charset="0"/>
              </a:rPr>
              <a:t>    Customer customer;</a:t>
            </a:r>
          </a:p>
          <a:p>
            <a:pPr marL="0" indent="0">
              <a:buNone/>
            </a:pPr>
            <a:endParaRPr lang="en-GB" sz="1000" dirty="0">
              <a:latin typeface="Consolas" panose="020B0609020204030204" pitchFamily="49" charset="0"/>
              <a:cs typeface="Consolas" panose="020B0609020204030204" pitchFamily="49" charset="0"/>
            </a:endParaRPr>
          </a:p>
          <a:p>
            <a:pPr marL="0" indent="0">
              <a:buNone/>
            </a:pPr>
            <a:r>
              <a:rPr lang="en-GB" sz="1000" dirty="0">
                <a:latin typeface="Consolas" panose="020B0609020204030204" pitchFamily="49" charset="0"/>
                <a:cs typeface="Consolas" panose="020B0609020204030204" pitchFamily="49" charset="0"/>
              </a:rPr>
              <a:t>    public Order(String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 String quantity, Customer customer) {</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this.itemID</a:t>
            </a:r>
            <a:r>
              <a:rPr lang="en-GB" sz="1000" dirty="0">
                <a:latin typeface="Consolas" panose="020B0609020204030204" pitchFamily="49" charset="0"/>
                <a:cs typeface="Consolas" panose="020B0609020204030204" pitchFamily="49" charset="0"/>
              </a:rPr>
              <a:t> = </a:t>
            </a:r>
            <a:r>
              <a:rPr lang="en-GB" sz="1000" dirty="0" err="1">
                <a:latin typeface="Consolas" panose="020B0609020204030204" pitchFamily="49" charset="0"/>
                <a:cs typeface="Consolas" panose="020B0609020204030204" pitchFamily="49" charset="0"/>
              </a:rPr>
              <a:t>itemID</a:t>
            </a: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this.quantity</a:t>
            </a:r>
            <a:r>
              <a:rPr lang="en-GB" sz="1000" dirty="0">
                <a:latin typeface="Consolas" panose="020B0609020204030204" pitchFamily="49" charset="0"/>
                <a:cs typeface="Consolas" panose="020B0609020204030204" pitchFamily="49" charset="0"/>
              </a:rPr>
              <a:t> = quantity;</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this.customer</a:t>
            </a:r>
            <a:r>
              <a:rPr lang="en-GB" sz="1000" dirty="0">
                <a:latin typeface="Consolas" panose="020B0609020204030204" pitchFamily="49" charset="0"/>
                <a:cs typeface="Consolas" panose="020B0609020204030204" pitchFamily="49" charset="0"/>
              </a:rPr>
              <a:t> = customer;</a:t>
            </a:r>
          </a:p>
          <a:p>
            <a:pPr marL="0" indent="0">
              <a:buNone/>
            </a:pP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a:t>
            </a: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111</a:t>
            </a:fld>
            <a:endParaRPr lang="it-IT" dirty="0"/>
          </a:p>
        </p:txBody>
      </p:sp>
      <p:pic>
        <p:nvPicPr>
          <p:cNvPr id="7" name="Content Placeholder 6">
            <a:extLst>
              <a:ext uri="{FF2B5EF4-FFF2-40B4-BE49-F238E27FC236}">
                <a16:creationId xmlns:a16="http://schemas.microsoft.com/office/drawing/2014/main" id="{DB3F05DD-1B30-3340-87D1-BCE07229DF31}"/>
              </a:ext>
            </a:extLst>
          </p:cNvPr>
          <p:cNvPicPr>
            <a:picLocks noGrp="1" noChangeAspect="1"/>
          </p:cNvPicPr>
          <p:nvPr>
            <p:ph sz="half" idx="2"/>
          </p:nvPr>
        </p:nvPicPr>
        <p:blipFill>
          <a:blip r:embed="rId2" cstate="screen">
            <a:extLst>
              <a:ext uri="{28A0092B-C50C-407E-A947-70E740481C1C}">
                <a14:useLocalDpi xmlns:a14="http://schemas.microsoft.com/office/drawing/2010/main"/>
              </a:ext>
            </a:extLst>
          </a:blip>
          <a:stretch>
            <a:fillRect/>
          </a:stretch>
        </p:blipFill>
        <p:spPr>
          <a:xfrm>
            <a:off x="6459408" y="1600201"/>
            <a:ext cx="3464184" cy="4525963"/>
          </a:xfrm>
          <a:prstGeom prst="rect">
            <a:avLst/>
          </a:prstGeom>
        </p:spPr>
      </p:pic>
    </p:spTree>
    <p:extLst>
      <p:ext uri="{BB962C8B-B14F-4D97-AF65-F5344CB8AC3E}">
        <p14:creationId xmlns:p14="http://schemas.microsoft.com/office/powerpoint/2010/main" val="3886302510"/>
      </p:ext>
    </p:extLst>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Interface</a:t>
            </a:r>
          </a:p>
        </p:txBody>
      </p:sp>
      <p:sp>
        <p:nvSpPr>
          <p:cNvPr id="5" name="Content Placeholder 4">
            <a:extLst>
              <a:ext uri="{FF2B5EF4-FFF2-40B4-BE49-F238E27FC236}">
                <a16:creationId xmlns:a16="http://schemas.microsoft.com/office/drawing/2014/main" id="{01E98327-DC81-9647-8778-2C8696C4E12F}"/>
              </a:ext>
            </a:extLst>
          </p:cNvPr>
          <p:cNvSpPr>
            <a:spLocks noGrp="1"/>
          </p:cNvSpPr>
          <p:nvPr>
            <p:ph sz="half" idx="1"/>
          </p:nvPr>
        </p:nvSpPr>
        <p:spPr/>
        <p:txBody>
          <a:bodyPr>
            <a:normAutofit fontScale="70000" lnSpcReduction="20000"/>
          </a:bodyPr>
          <a:lstStyle/>
          <a:p>
            <a:pPr marL="0" indent="0">
              <a:buNone/>
            </a:pPr>
            <a:r>
              <a:rPr lang="en-GB" sz="1100" dirty="0">
                <a:latin typeface="Consolas" panose="020B0609020204030204" pitchFamily="49" charset="0"/>
                <a:cs typeface="Consolas" panose="020B0609020204030204" pitchFamily="49" charset="0"/>
              </a:rPr>
              <a:t>public interface Movable {</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moveUp</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moveDown</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moveLeft</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    void </a:t>
            </a:r>
            <a:r>
              <a:rPr lang="en-GB" sz="1100" dirty="0" err="1">
                <a:latin typeface="Consolas" panose="020B0609020204030204" pitchFamily="49" charset="0"/>
                <a:cs typeface="Consolas" panose="020B0609020204030204" pitchFamily="49" charset="0"/>
              </a:rPr>
              <a:t>moveRight</a:t>
            </a:r>
            <a:r>
              <a:rPr lang="en-GB" sz="1100" dirty="0">
                <a:latin typeface="Consolas" panose="020B0609020204030204" pitchFamily="49" charset="0"/>
                <a:cs typeface="Consolas" panose="020B0609020204030204" pitchFamily="49" charset="0"/>
              </a:rPr>
              <a:t>();</a:t>
            </a:r>
            <a:br>
              <a:rPr lang="en-GB" sz="1100" dirty="0">
                <a:latin typeface="Consolas" panose="020B0609020204030204" pitchFamily="49" charset="0"/>
                <a:cs typeface="Consolas" panose="020B0609020204030204" pitchFamily="49" charset="0"/>
              </a:rPr>
            </a:br>
            <a:r>
              <a:rPr lang="en-GB" sz="1100" dirty="0">
                <a:latin typeface="Consolas" panose="020B0609020204030204" pitchFamily="49" charset="0"/>
                <a:cs typeface="Consolas" panose="020B0609020204030204" pitchFamily="49" charset="0"/>
              </a:rPr>
              <a:t>}</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public class </a:t>
            </a:r>
            <a:r>
              <a:rPr lang="en-GB" sz="1100" dirty="0" err="1">
                <a:latin typeface="Consolas" panose="020B0609020204030204" pitchFamily="49" charset="0"/>
                <a:cs typeface="Consolas" panose="020B0609020204030204" pitchFamily="49" charset="0"/>
              </a:rPr>
              <a:t>MovablePoint</a:t>
            </a:r>
            <a:r>
              <a:rPr lang="en-GB" sz="1100" dirty="0">
                <a:latin typeface="Consolas" panose="020B0609020204030204" pitchFamily="49" charset="0"/>
                <a:cs typeface="Consolas" panose="020B0609020204030204" pitchFamily="49" charset="0"/>
              </a:rPr>
              <a:t> implements Movable {</a:t>
            </a:r>
          </a:p>
          <a:p>
            <a:pPr marL="0" indent="0">
              <a:buNone/>
            </a:pPr>
            <a:r>
              <a:rPr lang="en-GB" sz="1100" dirty="0">
                <a:latin typeface="Consolas" panose="020B0609020204030204" pitchFamily="49" charset="0"/>
                <a:cs typeface="Consolas" panose="020B0609020204030204" pitchFamily="49" charset="0"/>
              </a:rPr>
              <a:t>    int x;</a:t>
            </a:r>
          </a:p>
          <a:p>
            <a:pPr marL="0" indent="0">
              <a:buNone/>
            </a:pPr>
            <a:r>
              <a:rPr lang="en-GB" sz="1100" dirty="0">
                <a:latin typeface="Consolas" panose="020B0609020204030204" pitchFamily="49" charset="0"/>
                <a:cs typeface="Consolas" panose="020B0609020204030204" pitchFamily="49" charset="0"/>
              </a:rPr>
              <a:t>    int y;</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public </a:t>
            </a:r>
            <a:r>
              <a:rPr lang="en-GB" sz="1100" dirty="0" err="1">
                <a:latin typeface="Consolas" panose="020B0609020204030204" pitchFamily="49" charset="0"/>
                <a:cs typeface="Consolas" panose="020B0609020204030204" pitchFamily="49" charset="0"/>
              </a:rPr>
              <a:t>MovablePoint</a:t>
            </a:r>
            <a:r>
              <a:rPr lang="en-GB" sz="1100" dirty="0">
                <a:latin typeface="Consolas" panose="020B0609020204030204" pitchFamily="49" charset="0"/>
                <a:cs typeface="Consolas" panose="020B0609020204030204" pitchFamily="49" charset="0"/>
              </a:rPr>
              <a:t>(int x, int y) {</a:t>
            </a:r>
          </a:p>
          <a:p>
            <a:pPr marL="0" indent="0">
              <a:buNone/>
            </a:pPr>
            <a:r>
              <a:rPr lang="en-GB" sz="1100" dirty="0">
                <a:latin typeface="Consolas" panose="020B0609020204030204" pitchFamily="49" charset="0"/>
                <a:cs typeface="Consolas" panose="020B0609020204030204" pitchFamily="49" charset="0"/>
              </a:rPr>
              <a:t>        </a:t>
            </a:r>
            <a:r>
              <a:rPr lang="en-GB" sz="1100" dirty="0" err="1">
                <a:latin typeface="Consolas" panose="020B0609020204030204" pitchFamily="49" charset="0"/>
                <a:cs typeface="Consolas" panose="020B0609020204030204" pitchFamily="49" charset="0"/>
              </a:rPr>
              <a:t>this.x</a:t>
            </a:r>
            <a:r>
              <a:rPr lang="en-GB" sz="1100" dirty="0">
                <a:latin typeface="Consolas" panose="020B0609020204030204" pitchFamily="49" charset="0"/>
                <a:cs typeface="Consolas" panose="020B0609020204030204" pitchFamily="49" charset="0"/>
              </a:rPr>
              <a:t> = x;</a:t>
            </a:r>
          </a:p>
          <a:p>
            <a:pPr marL="0" indent="0">
              <a:buNone/>
            </a:pPr>
            <a:r>
              <a:rPr lang="en-GB" sz="1100" dirty="0">
                <a:latin typeface="Consolas" panose="020B0609020204030204" pitchFamily="49" charset="0"/>
                <a:cs typeface="Consolas" panose="020B0609020204030204" pitchFamily="49" charset="0"/>
              </a:rPr>
              <a:t>        </a:t>
            </a:r>
            <a:r>
              <a:rPr lang="en-GB" sz="1100" dirty="0" err="1">
                <a:latin typeface="Consolas" panose="020B0609020204030204" pitchFamily="49" charset="0"/>
                <a:cs typeface="Consolas" panose="020B0609020204030204" pitchFamily="49" charset="0"/>
              </a:rPr>
              <a:t>this.y</a:t>
            </a:r>
            <a:r>
              <a:rPr lang="en-GB" sz="1100" dirty="0">
                <a:latin typeface="Consolas" panose="020B0609020204030204" pitchFamily="49" charset="0"/>
                <a:cs typeface="Consolas" panose="020B0609020204030204" pitchFamily="49" charset="0"/>
              </a:rPr>
              <a:t> = y;</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moveUp</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y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moveDown</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y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moveLeft</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x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    @Override</a:t>
            </a:r>
          </a:p>
          <a:p>
            <a:pPr marL="0" indent="0">
              <a:buNone/>
            </a:pPr>
            <a:r>
              <a:rPr lang="en-GB" sz="1100" dirty="0">
                <a:latin typeface="Consolas" panose="020B0609020204030204" pitchFamily="49" charset="0"/>
                <a:cs typeface="Consolas" panose="020B0609020204030204" pitchFamily="49" charset="0"/>
              </a:rPr>
              <a:t>    public void </a:t>
            </a:r>
            <a:r>
              <a:rPr lang="en-GB" sz="1100" dirty="0" err="1">
                <a:latin typeface="Consolas" panose="020B0609020204030204" pitchFamily="49" charset="0"/>
                <a:cs typeface="Consolas" panose="020B0609020204030204" pitchFamily="49" charset="0"/>
              </a:rPr>
              <a:t>moveRight</a:t>
            </a:r>
            <a:r>
              <a:rPr lang="en-GB" sz="1100" dirty="0">
                <a:latin typeface="Consolas" panose="020B0609020204030204" pitchFamily="49" charset="0"/>
                <a:cs typeface="Consolas" panose="020B0609020204030204" pitchFamily="49" charset="0"/>
              </a:rPr>
              <a:t>() {</a:t>
            </a:r>
          </a:p>
          <a:p>
            <a:pPr marL="0" indent="0">
              <a:buNone/>
            </a:pPr>
            <a:r>
              <a:rPr lang="en-GB" sz="1100" dirty="0">
                <a:latin typeface="Consolas" panose="020B0609020204030204" pitchFamily="49" charset="0"/>
                <a:cs typeface="Consolas" panose="020B0609020204030204" pitchFamily="49" charset="0"/>
              </a:rPr>
              <a:t>        x += 1;</a:t>
            </a:r>
          </a:p>
          <a:p>
            <a:pPr marL="0" indent="0">
              <a:buNone/>
            </a:pPr>
            <a:r>
              <a:rPr lang="en-GB" sz="1100" dirty="0">
                <a:latin typeface="Consolas" panose="020B0609020204030204" pitchFamily="49" charset="0"/>
                <a:cs typeface="Consolas" panose="020B0609020204030204" pitchFamily="49" charset="0"/>
              </a:rPr>
              <a:t>    }</a:t>
            </a:r>
          </a:p>
          <a:p>
            <a:pPr marL="0" indent="0">
              <a:buNone/>
            </a:pPr>
            <a:endParaRPr lang="en-GB" sz="1100" dirty="0">
              <a:latin typeface="Consolas" panose="020B0609020204030204" pitchFamily="49" charset="0"/>
              <a:cs typeface="Consolas" panose="020B0609020204030204" pitchFamily="49" charset="0"/>
            </a:endParaRPr>
          </a:p>
          <a:p>
            <a:pPr marL="0" indent="0">
              <a:buNone/>
            </a:pPr>
            <a:r>
              <a:rPr lang="en-GB" sz="1100" dirty="0">
                <a:latin typeface="Consolas" panose="020B0609020204030204" pitchFamily="49" charset="0"/>
                <a:cs typeface="Consolas" panose="020B0609020204030204" pitchFamily="49" charset="0"/>
              </a:rPr>
              <a:t>}</a:t>
            </a:r>
          </a:p>
          <a:p>
            <a:pPr marL="0" indent="0">
              <a:buNone/>
            </a:pPr>
            <a:endParaRPr lang="en-GB" sz="1100" dirty="0">
              <a:latin typeface="Consolas" panose="020B0609020204030204" pitchFamily="49" charset="0"/>
              <a:cs typeface="Consolas" panose="020B0609020204030204" pitchFamily="49" charset="0"/>
            </a:endParaRPr>
          </a:p>
          <a:p>
            <a:pPr marL="0" indent="0">
              <a:buNone/>
            </a:pPr>
            <a:endParaRPr lang="en-IT" sz="11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112</a:t>
            </a:fld>
            <a:endParaRPr lang="it-IT" dirty="0"/>
          </a:p>
        </p:txBody>
      </p:sp>
      <p:pic>
        <p:nvPicPr>
          <p:cNvPr id="9" name="Content Placeholder 8">
            <a:extLst>
              <a:ext uri="{FF2B5EF4-FFF2-40B4-BE49-F238E27FC236}">
                <a16:creationId xmlns:a16="http://schemas.microsoft.com/office/drawing/2014/main" id="{3EE8B090-44EC-0A45-89D0-E616CB4EA8D4}"/>
              </a:ext>
            </a:extLst>
          </p:cNvPr>
          <p:cNvPicPr>
            <a:picLocks noGrp="1" noChangeAspect="1"/>
          </p:cNvPicPr>
          <p:nvPr>
            <p:ph sz="half" idx="2"/>
          </p:nvPr>
        </p:nvPicPr>
        <p:blipFill>
          <a:blip r:embed="rId2">
            <a:extLst>
              <a:ext uri="{28A0092B-C50C-407E-A947-70E740481C1C}">
                <a14:useLocalDpi xmlns:a14="http://schemas.microsoft.com/office/drawing/2010/main"/>
              </a:ext>
            </a:extLst>
          </a:blip>
          <a:stretch>
            <a:fillRect/>
          </a:stretch>
        </p:blipFill>
        <p:spPr>
          <a:xfrm>
            <a:off x="6673850" y="1602581"/>
            <a:ext cx="3035300" cy="4521200"/>
          </a:xfrm>
        </p:spPr>
      </p:pic>
    </p:spTree>
    <p:extLst>
      <p:ext uri="{BB962C8B-B14F-4D97-AF65-F5344CB8AC3E}">
        <p14:creationId xmlns:p14="http://schemas.microsoft.com/office/powerpoint/2010/main" val="2819714352"/>
      </p:ext>
    </p:extLst>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E4C23D-0B1C-3C47-9996-2F25DD88CE6D}"/>
              </a:ext>
            </a:extLst>
          </p:cNvPr>
          <p:cNvSpPr>
            <a:spLocks noGrp="1"/>
          </p:cNvSpPr>
          <p:nvPr>
            <p:ph type="title"/>
          </p:nvPr>
        </p:nvSpPr>
        <p:spPr/>
        <p:txBody>
          <a:bodyPr/>
          <a:lstStyle/>
          <a:p>
            <a:r>
              <a:rPr lang="en-IT" dirty="0"/>
              <a:t>A complete example</a:t>
            </a:r>
          </a:p>
        </p:txBody>
      </p:sp>
      <p:pic>
        <p:nvPicPr>
          <p:cNvPr id="6" name="Content Placeholder 5">
            <a:extLst>
              <a:ext uri="{FF2B5EF4-FFF2-40B4-BE49-F238E27FC236}">
                <a16:creationId xmlns:a16="http://schemas.microsoft.com/office/drawing/2014/main" id="{CAE7960D-40E8-924F-9A87-CE9E1B9EA4B2}"/>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3431704" y="1467313"/>
            <a:ext cx="5256584" cy="5299955"/>
          </a:xfrm>
        </p:spPr>
      </p:pic>
      <p:sp>
        <p:nvSpPr>
          <p:cNvPr id="4" name="Slide Number Placeholder 3">
            <a:extLst>
              <a:ext uri="{FF2B5EF4-FFF2-40B4-BE49-F238E27FC236}">
                <a16:creationId xmlns:a16="http://schemas.microsoft.com/office/drawing/2014/main" id="{690EA9BC-20AC-DB4F-8A75-AA31FCE4CD20}"/>
              </a:ext>
            </a:extLst>
          </p:cNvPr>
          <p:cNvSpPr>
            <a:spLocks noGrp="1"/>
          </p:cNvSpPr>
          <p:nvPr>
            <p:ph type="sldNum" sz="quarter" idx="12"/>
          </p:nvPr>
        </p:nvSpPr>
        <p:spPr/>
        <p:txBody>
          <a:bodyPr/>
          <a:lstStyle/>
          <a:p>
            <a:fld id="{D2040F39-7941-49A4-B48D-F201B18B6351}" type="slidenum">
              <a:rPr lang="it-IT" smtClean="0"/>
              <a:pPr/>
              <a:t>113</a:t>
            </a:fld>
            <a:endParaRPr lang="it-IT" dirty="0"/>
          </a:p>
        </p:txBody>
      </p:sp>
    </p:spTree>
    <p:extLst>
      <p:ext uri="{BB962C8B-B14F-4D97-AF65-F5344CB8AC3E}">
        <p14:creationId xmlns:p14="http://schemas.microsoft.com/office/powerpoint/2010/main" val="2513766466"/>
      </p:ext>
    </p:extLst>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C7621-C9EF-A944-9DA7-DA8CE9E974EB}"/>
              </a:ext>
            </a:extLst>
          </p:cNvPr>
          <p:cNvSpPr>
            <a:spLocks noGrp="1"/>
          </p:cNvSpPr>
          <p:nvPr>
            <p:ph type="title"/>
          </p:nvPr>
        </p:nvSpPr>
        <p:spPr/>
        <p:txBody>
          <a:bodyPr/>
          <a:lstStyle/>
          <a:p>
            <a:r>
              <a:rPr lang="en-IT" dirty="0"/>
              <a:t>Wisdom Pills</a:t>
            </a:r>
          </a:p>
        </p:txBody>
      </p:sp>
      <p:sp>
        <p:nvSpPr>
          <p:cNvPr id="7" name="Content Placeholder 6">
            <a:extLst>
              <a:ext uri="{FF2B5EF4-FFF2-40B4-BE49-F238E27FC236}">
                <a16:creationId xmlns:a16="http://schemas.microsoft.com/office/drawing/2014/main" id="{24AA91A2-E27E-9F4B-B635-697933D7122C}"/>
              </a:ext>
            </a:extLst>
          </p:cNvPr>
          <p:cNvSpPr>
            <a:spLocks noGrp="1"/>
          </p:cNvSpPr>
          <p:nvPr>
            <p:ph idx="1"/>
          </p:nvPr>
        </p:nvSpPr>
        <p:spPr/>
        <p:txBody>
          <a:bodyPr>
            <a:normAutofit/>
          </a:bodyPr>
          <a:lstStyle/>
          <a:p>
            <a:pPr marL="0" indent="0">
              <a:buNone/>
            </a:pPr>
            <a:r>
              <a:rPr lang="en-US" i="1" dirty="0"/>
              <a:t>Complexity has nothing to do with intelligence, simplicity does.</a:t>
            </a:r>
          </a:p>
          <a:p>
            <a:pPr marL="0" indent="0">
              <a:buNone/>
            </a:pPr>
            <a:r>
              <a:rPr lang="en-US" i="1" dirty="0"/>
              <a:t>                                                   — Larry </a:t>
            </a:r>
            <a:r>
              <a:rPr lang="en-US" i="1" dirty="0" err="1"/>
              <a:t>Bossidy</a:t>
            </a:r>
            <a:endParaRPr lang="en-US" i="1" dirty="0"/>
          </a:p>
          <a:p>
            <a:pPr marL="0" indent="0">
              <a:buNone/>
            </a:pPr>
            <a:endParaRPr lang="en-US" i="1" dirty="0"/>
          </a:p>
          <a:p>
            <a:pPr marL="0" indent="0">
              <a:buNone/>
            </a:pPr>
            <a:r>
              <a:rPr lang="en-US" i="1" dirty="0"/>
              <a:t>Perfection is achieved, not when there is nothing more to add, but when there is nothing left to take away.</a:t>
            </a:r>
          </a:p>
          <a:p>
            <a:pPr marL="0" indent="0">
              <a:buNone/>
            </a:pPr>
            <a:r>
              <a:rPr lang="en-US" i="1" dirty="0"/>
              <a:t>                                                 — Antoine de Saint </a:t>
            </a:r>
            <a:r>
              <a:rPr lang="en-US" i="1" dirty="0" err="1"/>
              <a:t>Exupery</a:t>
            </a:r>
            <a:endParaRPr lang="en-US" i="1" dirty="0"/>
          </a:p>
          <a:p>
            <a:pPr marL="0" indent="0">
              <a:buNone/>
            </a:pPr>
            <a:endParaRPr lang="en-US" i="1" dirty="0"/>
          </a:p>
          <a:p>
            <a:pPr marL="0" indent="0">
              <a:buNone/>
            </a:pPr>
            <a:endParaRPr lang="en-IT" dirty="0"/>
          </a:p>
        </p:txBody>
      </p:sp>
      <p:sp>
        <p:nvSpPr>
          <p:cNvPr id="58369" name="Slide Number Placeholder 2"/>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9CF07842-FE8F-024A-80A1-7455D66E18B9}" type="slidenum">
              <a:rPr lang="en-US" sz="1400">
                <a:latin typeface="Arial" charset="0"/>
              </a:rPr>
              <a:pPr/>
              <a:t>114</a:t>
            </a:fld>
            <a:endParaRPr lang="en-US" sz="1400">
              <a:latin typeface="Arial" charset="0"/>
            </a:endParaRPr>
          </a:p>
        </p:txBody>
      </p:sp>
    </p:spTree>
    <p:extLst>
      <p:ext uri="{BB962C8B-B14F-4D97-AF65-F5344CB8AC3E}">
        <p14:creationId xmlns:p14="http://schemas.microsoft.com/office/powerpoint/2010/main" val="554173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Encapsulation</a:t>
            </a:r>
            <a:r>
              <a:rPr lang="en-US" dirty="0"/>
              <a:t> and Visibility</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12</a:t>
            </a:fld>
            <a:endParaRPr lang="it-IT" dirty="0"/>
          </a:p>
        </p:txBody>
      </p:sp>
      <p:pic>
        <p:nvPicPr>
          <p:cNvPr id="6" name="Content Placeholder 5" descr="Screen Shot 2017-02-13 at 18.14.11.png"/>
          <p:cNvPicPr>
            <a:picLocks noGrp="1" noChangeAspect="1"/>
          </p:cNvPicPr>
          <p:nvPr>
            <p:ph idx="1"/>
          </p:nvPr>
        </p:nvPicPr>
        <p:blipFill>
          <a:blip r:embed="rId2" cstate="screen">
            <a:extLst>
              <a:ext uri="{28A0092B-C50C-407E-A947-70E740481C1C}">
                <a14:useLocalDpi xmlns:a14="http://schemas.microsoft.com/office/drawing/2010/main"/>
              </a:ext>
            </a:extLst>
          </a:blip>
          <a:srcRect/>
          <a:stretch>
            <a:fillRect/>
          </a:stretch>
        </p:blipFill>
        <p:spPr>
          <a:xfrm>
            <a:off x="1516596" y="1627188"/>
            <a:ext cx="9158808" cy="4525963"/>
          </a:xfrm>
        </p:spPr>
      </p:pic>
    </p:spTree>
    <p:extLst>
      <p:ext uri="{BB962C8B-B14F-4D97-AF65-F5344CB8AC3E}">
        <p14:creationId xmlns:p14="http://schemas.microsoft.com/office/powerpoint/2010/main" val="5558393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sz="half" idx="1"/>
          </p:nvPr>
        </p:nvSpPr>
        <p:spPr/>
        <p:txBody>
          <a:bodyPr>
            <a:normAutofit/>
          </a:bodyPr>
          <a:lstStyle/>
          <a:p>
            <a:r>
              <a:rPr lang="en-US" sz="2000" dirty="0"/>
              <a:t>Constructors contain operations we want to execute as soon as objects are created (</a:t>
            </a:r>
            <a:r>
              <a:rPr lang="en-US" sz="2000" dirty="0">
                <a:solidFill>
                  <a:schemeClr val="accent6">
                    <a:lumMod val="75000"/>
                  </a:schemeClr>
                </a:solidFill>
              </a:rPr>
              <a:t>attributes initialization</a:t>
            </a:r>
            <a:r>
              <a:rPr lang="en-US" sz="2000" dirty="0"/>
              <a:t>!)</a:t>
            </a:r>
          </a:p>
          <a:p>
            <a:r>
              <a:rPr lang="en-US" sz="2000" dirty="0">
                <a:solidFill>
                  <a:schemeClr val="accent6">
                    <a:lumMod val="75000"/>
                  </a:schemeClr>
                </a:solidFill>
              </a:rPr>
              <a:t>Overloading</a:t>
            </a:r>
            <a:r>
              <a:rPr lang="en-US" sz="2000" dirty="0"/>
              <a:t> of constructors is often used </a:t>
            </a:r>
            <a:endParaRPr lang="en-US" sz="2000" dirty="0">
              <a:solidFill>
                <a:srgbClr val="F79646"/>
              </a:solidFill>
            </a:endParaRPr>
          </a:p>
          <a:p>
            <a:r>
              <a:rPr lang="en-US" sz="2000" dirty="0"/>
              <a:t>If a constructor is not defined within a class, a default one (with no parameters) is defined. If a constructor is defined, the default one is disabled!</a:t>
            </a:r>
          </a:p>
          <a:p>
            <a:r>
              <a:rPr lang="en-US" sz="2000" i="1" dirty="0"/>
              <a:t>Can be automatically generated in IDEs. In IntelliJ Code -&gt; Generate…</a:t>
            </a:r>
            <a:endParaRPr lang="en-US" sz="2000" dirty="0"/>
          </a:p>
          <a:p>
            <a:pPr marL="0" indent="0">
              <a:buNone/>
            </a:pPr>
            <a:endParaRPr lang="en-US" sz="2000" i="1" dirty="0"/>
          </a:p>
          <a:p>
            <a:pPr marL="0" indent="0">
              <a:buNone/>
            </a:pPr>
            <a:endParaRPr lang="en-US" sz="2000" dirty="0">
              <a:latin typeface="Consolas"/>
              <a:cs typeface="Consolas"/>
            </a:endParaRPr>
          </a:p>
          <a:p>
            <a:pPr marL="0" indent="0">
              <a:buNone/>
            </a:pPr>
            <a:endParaRPr lang="en-US" sz="2000" i="1" dirty="0"/>
          </a:p>
        </p:txBody>
      </p:sp>
      <p:sp>
        <p:nvSpPr>
          <p:cNvPr id="5" name="Content Placeholder 4">
            <a:extLst>
              <a:ext uri="{FF2B5EF4-FFF2-40B4-BE49-F238E27FC236}">
                <a16:creationId xmlns:a16="http://schemas.microsoft.com/office/drawing/2014/main" id="{92DC27E3-D461-AD41-A687-C787B57909EA}"/>
              </a:ext>
            </a:extLst>
          </p:cNvPr>
          <p:cNvSpPr>
            <a:spLocks noGrp="1"/>
          </p:cNvSpPr>
          <p:nvPr>
            <p:ph sz="half" idx="2"/>
          </p:nvPr>
        </p:nvSpPr>
        <p:spPr/>
        <p:txBody>
          <a:bodyPr>
            <a:noAutofit/>
          </a:bodyPr>
          <a:lstStyle/>
          <a:p>
            <a:pPr marL="0" indent="0">
              <a:buNone/>
            </a:pPr>
            <a:r>
              <a:rPr lang="en-US" sz="1200" dirty="0">
                <a:latin typeface="Consolas"/>
                <a:cs typeface="Consolas"/>
              </a:rPr>
              <a:t>/* Example with two constructors */</a:t>
            </a:r>
          </a:p>
          <a:p>
            <a:pPr marL="0" indent="0">
              <a:buNone/>
            </a:pPr>
            <a:r>
              <a:rPr lang="en-US" sz="1200" dirty="0">
                <a:latin typeface="Consolas"/>
                <a:cs typeface="Consolas"/>
              </a:rPr>
              <a:t>public class Car {</a:t>
            </a:r>
          </a:p>
          <a:p>
            <a:pPr marL="0" indent="0">
              <a:buNone/>
            </a:pPr>
            <a:r>
              <a:rPr lang="en-US" sz="1200" dirty="0">
                <a:latin typeface="Consolas"/>
                <a:cs typeface="Consolas"/>
              </a:rPr>
              <a:t>  public </a:t>
            </a:r>
            <a:r>
              <a:rPr lang="en-US" sz="1200" dirty="0" err="1">
                <a:latin typeface="Consolas"/>
                <a:cs typeface="Consolas"/>
              </a:rPr>
              <a:t>boolean</a:t>
            </a:r>
            <a:r>
              <a:rPr lang="en-US" sz="1200" dirty="0">
                <a:latin typeface="Consolas"/>
                <a:cs typeface="Consolas"/>
              </a:rPr>
              <a:t> </a:t>
            </a:r>
            <a:r>
              <a:rPr lang="en-US" sz="1200" dirty="0" err="1">
                <a:latin typeface="Consolas"/>
                <a:cs typeface="Consolas"/>
              </a:rPr>
              <a:t>isOn</a:t>
            </a:r>
            <a:r>
              <a:rPr lang="en-US" sz="1200" dirty="0">
                <a:latin typeface="Consolas"/>
                <a:cs typeface="Consolas"/>
              </a:rPr>
              <a:t>;</a:t>
            </a:r>
          </a:p>
          <a:p>
            <a:pPr marL="0" indent="0">
              <a:buNone/>
            </a:pPr>
            <a:r>
              <a:rPr lang="en-US" sz="1200" dirty="0">
                <a:latin typeface="Consolas"/>
                <a:cs typeface="Consolas"/>
              </a:rPr>
              <a:t>  public String brand;</a:t>
            </a:r>
          </a:p>
          <a:p>
            <a:pPr marL="0" indent="0">
              <a:buNone/>
            </a:pPr>
            <a:r>
              <a:rPr lang="en-US" sz="1200" dirty="0">
                <a:latin typeface="Consolas"/>
                <a:cs typeface="Consolas"/>
              </a:rPr>
              <a:t>  public String color;</a:t>
            </a:r>
          </a:p>
          <a:p>
            <a:pPr marL="0" indent="0">
              <a:buNone/>
            </a:pPr>
            <a:endParaRPr lang="en-US" sz="1200" dirty="0">
              <a:latin typeface="Consolas"/>
              <a:cs typeface="Consolas"/>
            </a:endParaRPr>
          </a:p>
          <a:p>
            <a:pPr marL="0" indent="0">
              <a:buNone/>
            </a:pPr>
            <a:r>
              <a:rPr lang="en-US" sz="1200" dirty="0">
                <a:solidFill>
                  <a:schemeClr val="accent6">
                    <a:lumMod val="75000"/>
                  </a:schemeClr>
                </a:solidFill>
                <a:latin typeface="Consolas"/>
                <a:cs typeface="Consolas"/>
              </a:rPr>
              <a:t>  public Car() {</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this.isOn</a:t>
            </a:r>
            <a:r>
              <a:rPr lang="en-US" sz="1200" dirty="0">
                <a:solidFill>
                  <a:schemeClr val="accent6">
                    <a:lumMod val="75000"/>
                  </a:schemeClr>
                </a:solidFill>
                <a:latin typeface="Consolas"/>
                <a:cs typeface="Consolas"/>
              </a:rPr>
              <a:t> = false;</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this.brand</a:t>
            </a:r>
            <a:r>
              <a:rPr lang="en-US" sz="1200" dirty="0">
                <a:solidFill>
                  <a:schemeClr val="accent6">
                    <a:lumMod val="75000"/>
                  </a:schemeClr>
                </a:solidFill>
                <a:latin typeface="Consolas"/>
                <a:cs typeface="Consolas"/>
              </a:rPr>
              <a:t> = "Fiat";</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this.color</a:t>
            </a:r>
            <a:r>
              <a:rPr lang="en-US" sz="1200" dirty="0">
                <a:solidFill>
                  <a:schemeClr val="accent6">
                    <a:lumMod val="75000"/>
                  </a:schemeClr>
                </a:solidFill>
                <a:latin typeface="Consolas"/>
                <a:cs typeface="Consolas"/>
              </a:rPr>
              <a:t> = "Punto";</a:t>
            </a:r>
          </a:p>
          <a:p>
            <a:pPr marL="0" indent="0">
              <a:buNone/>
            </a:pPr>
            <a:r>
              <a:rPr lang="en-US" sz="1200" dirty="0">
                <a:solidFill>
                  <a:schemeClr val="accent6">
                    <a:lumMod val="75000"/>
                  </a:schemeClr>
                </a:solidFill>
                <a:latin typeface="Consolas"/>
                <a:cs typeface="Consolas"/>
              </a:rPr>
              <a:t>  }</a:t>
            </a:r>
            <a:endParaRPr lang="en-US" sz="1200" dirty="0">
              <a:latin typeface="Consolas"/>
              <a:cs typeface="Consolas"/>
            </a:endParaRPr>
          </a:p>
          <a:p>
            <a:pPr marL="0" indent="0">
              <a:buNone/>
            </a:pPr>
            <a:endParaRPr lang="en-US" sz="1200" dirty="0">
              <a:latin typeface="Consolas"/>
              <a:cs typeface="Consolas"/>
            </a:endParaRPr>
          </a:p>
          <a:p>
            <a:pPr marL="0" indent="0">
              <a:buNone/>
            </a:pPr>
            <a:r>
              <a:rPr lang="en-US" sz="1200" dirty="0">
                <a:solidFill>
                  <a:schemeClr val="accent6">
                    <a:lumMod val="75000"/>
                  </a:schemeClr>
                </a:solidFill>
                <a:latin typeface="Consolas"/>
                <a:cs typeface="Consolas"/>
              </a:rPr>
              <a:t>  public Car(</a:t>
            </a:r>
            <a:r>
              <a:rPr lang="en-US" sz="1200" dirty="0" err="1">
                <a:solidFill>
                  <a:schemeClr val="accent6">
                    <a:lumMod val="75000"/>
                  </a:schemeClr>
                </a:solidFill>
                <a:latin typeface="Consolas"/>
                <a:cs typeface="Consolas"/>
              </a:rPr>
              <a:t>boolean</a:t>
            </a: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isOn</a:t>
            </a:r>
            <a:r>
              <a:rPr lang="en-US" sz="1200" dirty="0">
                <a:solidFill>
                  <a:schemeClr val="accent6">
                    <a:lumMod val="75000"/>
                  </a:schemeClr>
                </a:solidFill>
                <a:latin typeface="Consolas"/>
                <a:cs typeface="Consolas"/>
              </a:rPr>
              <a:t>, String brand, String color) {</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this.isOn</a:t>
            </a:r>
            <a:r>
              <a:rPr lang="en-US" sz="1200" dirty="0">
                <a:solidFill>
                  <a:schemeClr val="accent6">
                    <a:lumMod val="75000"/>
                  </a:schemeClr>
                </a:solidFill>
                <a:latin typeface="Consolas"/>
                <a:cs typeface="Consolas"/>
              </a:rPr>
              <a:t> = </a:t>
            </a:r>
            <a:r>
              <a:rPr lang="en-US" sz="1200" dirty="0" err="1">
                <a:solidFill>
                  <a:schemeClr val="accent6">
                    <a:lumMod val="75000"/>
                  </a:schemeClr>
                </a:solidFill>
                <a:latin typeface="Consolas"/>
                <a:cs typeface="Consolas"/>
              </a:rPr>
              <a:t>isOn</a:t>
            </a:r>
            <a:r>
              <a:rPr lang="en-US" sz="1200" dirty="0">
                <a:solidFill>
                  <a:schemeClr val="accent6">
                    <a:lumMod val="75000"/>
                  </a:schemeClr>
                </a:solidFill>
                <a:latin typeface="Consolas"/>
                <a:cs typeface="Consolas"/>
              </a:rPr>
              <a:t>;</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this.brand</a:t>
            </a:r>
            <a:r>
              <a:rPr lang="en-US" sz="1200" dirty="0">
                <a:solidFill>
                  <a:schemeClr val="accent6">
                    <a:lumMod val="75000"/>
                  </a:schemeClr>
                </a:solidFill>
                <a:latin typeface="Consolas"/>
                <a:cs typeface="Consolas"/>
              </a:rPr>
              <a:t> = brand;</a:t>
            </a:r>
          </a:p>
          <a:p>
            <a:pPr marL="0" indent="0">
              <a:buNone/>
            </a:pPr>
            <a:r>
              <a:rPr lang="en-US" sz="1200" dirty="0">
                <a:solidFill>
                  <a:schemeClr val="accent6">
                    <a:lumMod val="75000"/>
                  </a:schemeClr>
                </a:solidFill>
                <a:latin typeface="Consolas"/>
                <a:cs typeface="Consolas"/>
              </a:rPr>
              <a:t>    </a:t>
            </a:r>
            <a:r>
              <a:rPr lang="en-US" sz="1200" dirty="0" err="1">
                <a:solidFill>
                  <a:schemeClr val="accent6">
                    <a:lumMod val="75000"/>
                  </a:schemeClr>
                </a:solidFill>
                <a:latin typeface="Consolas"/>
                <a:cs typeface="Consolas"/>
              </a:rPr>
              <a:t>this.color</a:t>
            </a:r>
            <a:r>
              <a:rPr lang="en-US" sz="1200" dirty="0">
                <a:solidFill>
                  <a:schemeClr val="accent6">
                    <a:lumMod val="75000"/>
                  </a:schemeClr>
                </a:solidFill>
                <a:latin typeface="Consolas"/>
                <a:cs typeface="Consolas"/>
              </a:rPr>
              <a:t> = color;</a:t>
            </a:r>
          </a:p>
          <a:p>
            <a:pPr marL="0" indent="0">
              <a:buNone/>
            </a:pPr>
            <a:r>
              <a:rPr lang="en-US" sz="1200" dirty="0">
                <a:solidFill>
                  <a:schemeClr val="accent6">
                    <a:lumMod val="75000"/>
                  </a:schemeClr>
                </a:solidFill>
                <a:latin typeface="Consolas"/>
                <a:cs typeface="Consolas"/>
              </a:rPr>
              <a:t>  }</a:t>
            </a:r>
          </a:p>
          <a:p>
            <a:pPr marL="0" indent="0">
              <a:buNone/>
            </a:pPr>
            <a:r>
              <a:rPr lang="en-US" sz="1200" dirty="0">
                <a:latin typeface="Consolas"/>
                <a:cs typeface="Consolas"/>
              </a:rPr>
              <a:t>  . . .</a:t>
            </a:r>
          </a:p>
          <a:p>
            <a:pPr marL="0" indent="0">
              <a:buNone/>
            </a:pPr>
            <a:r>
              <a:rPr lang="en-US" sz="1200" dirty="0">
                <a:latin typeface="Consolas"/>
                <a:cs typeface="Consolas"/>
              </a:rPr>
              <a:t>}</a:t>
            </a:r>
          </a:p>
          <a:p>
            <a:pPr marL="0" indent="0">
              <a:buNone/>
            </a:pPr>
            <a:endParaRPr lang="en-IT" sz="1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13</a:t>
            </a:fld>
            <a:endParaRPr lang="it-IT" dirty="0"/>
          </a:p>
        </p:txBody>
      </p:sp>
    </p:spTree>
    <p:extLst>
      <p:ext uri="{BB962C8B-B14F-4D97-AF65-F5344CB8AC3E}">
        <p14:creationId xmlns:p14="http://schemas.microsoft.com/office/powerpoint/2010/main" val="120569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Autofit/>
          </a:bodyPr>
          <a:lstStyle/>
          <a:p>
            <a:pPr marL="0" indent="0">
              <a:buNone/>
            </a:pPr>
            <a:r>
              <a:rPr lang="en-AU" sz="1500" dirty="0">
                <a:latin typeface="Consolas"/>
                <a:cs typeface="Consolas"/>
              </a:rPr>
              <a:t>public class Car {</a:t>
            </a:r>
          </a:p>
          <a:p>
            <a:pPr marL="0" indent="0">
              <a:buNone/>
            </a:pPr>
            <a:r>
              <a:rPr lang="en-AU" sz="1500" dirty="0">
                <a:latin typeface="Consolas"/>
                <a:cs typeface="Consolas"/>
              </a:rPr>
              <a:t>	private String </a:t>
            </a:r>
            <a:r>
              <a:rPr lang="en-AU" sz="1500" dirty="0" err="1">
                <a:latin typeface="Consolas"/>
                <a:cs typeface="Consolas"/>
              </a:rPr>
              <a:t>color</a:t>
            </a:r>
            <a:r>
              <a:rPr lang="en-AU" sz="1500" dirty="0">
                <a:latin typeface="Consolas"/>
                <a:cs typeface="Consolas"/>
              </a:rPr>
              <a:t>;</a:t>
            </a:r>
          </a:p>
          <a:p>
            <a:pPr marL="0" indent="0">
              <a:buNone/>
            </a:pPr>
            <a:r>
              <a:rPr lang="en-AU" sz="1500" dirty="0">
                <a:latin typeface="Consolas"/>
                <a:cs typeface="Consolas"/>
              </a:rPr>
              <a:t>	public void </a:t>
            </a:r>
            <a:r>
              <a:rPr lang="en-AU" sz="1500" dirty="0" err="1">
                <a:latin typeface="Consolas"/>
                <a:cs typeface="Consolas"/>
              </a:rPr>
              <a:t>setColor</a:t>
            </a:r>
            <a:r>
              <a:rPr lang="en-AU" sz="1500" dirty="0">
                <a:latin typeface="Consolas"/>
                <a:cs typeface="Consolas"/>
              </a:rPr>
              <a:t>(String </a:t>
            </a:r>
            <a:r>
              <a:rPr lang="en-AU" sz="1500" dirty="0" err="1">
                <a:latin typeface="Consolas"/>
                <a:cs typeface="Consolas"/>
              </a:rPr>
              <a:t>color</a:t>
            </a:r>
            <a:r>
              <a:rPr lang="en-AU" sz="1500" dirty="0">
                <a:latin typeface="Consolas"/>
                <a:cs typeface="Consolas"/>
              </a:rPr>
              <a:t>) { </a:t>
            </a:r>
          </a:p>
          <a:p>
            <a:pPr marL="0" indent="0">
              <a:buNone/>
            </a:pPr>
            <a:r>
              <a:rPr lang="en-AU" sz="1500" dirty="0">
                <a:latin typeface="Consolas"/>
                <a:cs typeface="Consolas"/>
              </a:rPr>
              <a:t>		</a:t>
            </a:r>
            <a:r>
              <a:rPr lang="en-AU" sz="1500" dirty="0" err="1">
                <a:latin typeface="Consolas"/>
                <a:cs typeface="Consolas"/>
              </a:rPr>
              <a:t>this.color</a:t>
            </a:r>
            <a:r>
              <a:rPr lang="en-AU" sz="1500" dirty="0">
                <a:latin typeface="Consolas"/>
                <a:cs typeface="Consolas"/>
              </a:rPr>
              <a:t> = </a:t>
            </a:r>
            <a:r>
              <a:rPr lang="en-AU" sz="1500" dirty="0" err="1">
                <a:latin typeface="Consolas"/>
                <a:cs typeface="Consolas"/>
              </a:rPr>
              <a:t>color</a:t>
            </a:r>
            <a:r>
              <a:rPr lang="en-AU" sz="1500" dirty="0">
                <a:latin typeface="Consolas"/>
                <a:cs typeface="Consolas"/>
              </a:rPr>
              <a:t>; </a:t>
            </a:r>
          </a:p>
          <a:p>
            <a:pPr marL="0" indent="0">
              <a:buNone/>
            </a:pPr>
            <a:r>
              <a:rPr lang="en-AU" sz="1500" dirty="0">
                <a:latin typeface="Consolas"/>
                <a:cs typeface="Consolas"/>
              </a:rPr>
              <a:t>	}</a:t>
            </a:r>
          </a:p>
          <a:p>
            <a:pPr marL="0" indent="0">
              <a:buNone/>
            </a:pPr>
            <a:r>
              <a:rPr lang="en-AU" sz="1500" dirty="0">
                <a:latin typeface="Consolas"/>
                <a:cs typeface="Consolas"/>
              </a:rPr>
              <a:t>}</a:t>
            </a:r>
          </a:p>
          <a:p>
            <a:pPr marL="0" indent="0">
              <a:buNone/>
            </a:pPr>
            <a:endParaRPr lang="it-IT" sz="1500" dirty="0">
              <a:latin typeface="Consolas"/>
              <a:cs typeface="Consolas"/>
            </a:endParaRPr>
          </a:p>
          <a:p>
            <a:pPr marL="0" indent="0">
              <a:buNone/>
            </a:pPr>
            <a:r>
              <a:rPr lang="it-IT" sz="1500" dirty="0">
                <a:latin typeface="Consolas"/>
                <a:cs typeface="Consolas"/>
              </a:rPr>
              <a:t>public </a:t>
            </a:r>
            <a:r>
              <a:rPr lang="it-IT" sz="1500" dirty="0" err="1">
                <a:latin typeface="Consolas"/>
                <a:cs typeface="Consolas"/>
              </a:rPr>
              <a:t>class</a:t>
            </a:r>
            <a:r>
              <a:rPr lang="it-IT" sz="1500" dirty="0">
                <a:latin typeface="Consolas"/>
                <a:cs typeface="Consolas"/>
              </a:rPr>
              <a:t> </a:t>
            </a:r>
            <a:r>
              <a:rPr lang="it-IT" sz="1500" dirty="0" err="1">
                <a:latin typeface="Consolas"/>
                <a:cs typeface="Consolas"/>
              </a:rPr>
              <a:t>App</a:t>
            </a:r>
            <a:r>
              <a:rPr lang="it-IT" sz="1500" dirty="0">
                <a:latin typeface="Consolas"/>
                <a:cs typeface="Consolas"/>
              </a:rPr>
              <a:t> {	</a:t>
            </a:r>
          </a:p>
          <a:p>
            <a:pPr marL="0" indent="0">
              <a:buNone/>
            </a:pPr>
            <a:r>
              <a:rPr lang="it-IT" sz="1500" dirty="0">
                <a:latin typeface="Consolas"/>
                <a:cs typeface="Consolas"/>
              </a:rPr>
              <a:t>	public </a:t>
            </a:r>
            <a:r>
              <a:rPr lang="it-IT" sz="1500" dirty="0" err="1">
                <a:latin typeface="Consolas"/>
                <a:cs typeface="Consolas"/>
              </a:rPr>
              <a:t>static</a:t>
            </a:r>
            <a:r>
              <a:rPr lang="it-IT" sz="1500" dirty="0">
                <a:latin typeface="Consolas"/>
                <a:cs typeface="Consolas"/>
              </a:rPr>
              <a:t> </a:t>
            </a:r>
            <a:r>
              <a:rPr lang="it-IT" sz="1500" dirty="0" err="1">
                <a:latin typeface="Consolas"/>
                <a:cs typeface="Consolas"/>
              </a:rPr>
              <a:t>void</a:t>
            </a:r>
            <a:r>
              <a:rPr lang="it-IT" sz="1500" dirty="0">
                <a:latin typeface="Consolas"/>
                <a:cs typeface="Consolas"/>
              </a:rPr>
              <a:t> </a:t>
            </a:r>
            <a:r>
              <a:rPr lang="it-IT" sz="1500" dirty="0" err="1">
                <a:latin typeface="Consolas"/>
                <a:cs typeface="Consolas"/>
              </a:rPr>
              <a:t>main</a:t>
            </a:r>
            <a:r>
              <a:rPr lang="it-IT" sz="1500" dirty="0">
                <a:latin typeface="Consolas"/>
                <a:cs typeface="Consolas"/>
              </a:rPr>
              <a:t>(</a:t>
            </a:r>
            <a:r>
              <a:rPr lang="it-IT" sz="1500" dirty="0" err="1">
                <a:latin typeface="Consolas"/>
                <a:cs typeface="Consolas"/>
              </a:rPr>
              <a:t>String</a:t>
            </a:r>
            <a:r>
              <a:rPr lang="it-IT" sz="1500" dirty="0">
                <a:latin typeface="Consolas"/>
                <a:cs typeface="Consolas"/>
              </a:rPr>
              <a:t>[] </a:t>
            </a:r>
            <a:r>
              <a:rPr lang="it-IT" sz="1500" dirty="0" err="1">
                <a:latin typeface="Consolas"/>
                <a:cs typeface="Consolas"/>
              </a:rPr>
              <a:t>args</a:t>
            </a:r>
            <a:r>
              <a:rPr lang="it-IT" sz="1500" dirty="0">
                <a:latin typeface="Consolas"/>
                <a:cs typeface="Consolas"/>
              </a:rPr>
              <a:t>) {</a:t>
            </a:r>
          </a:p>
          <a:p>
            <a:pPr marL="0" indent="0">
              <a:buNone/>
            </a:pPr>
            <a:r>
              <a:rPr lang="it-IT" sz="1500" dirty="0">
                <a:solidFill>
                  <a:schemeClr val="accent6">
                    <a:lumMod val="75000"/>
                  </a:schemeClr>
                </a:solidFill>
                <a:latin typeface="Consolas"/>
                <a:cs typeface="Consolas"/>
              </a:rPr>
              <a:t>		/* Works with default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a:t>
            </a:r>
          </a:p>
          <a:p>
            <a:pPr marL="0" indent="0">
              <a:buNone/>
            </a:pP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Possibly</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unsafe</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attributes</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not</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initialized</a:t>
            </a:r>
            <a:r>
              <a:rPr lang="it-IT" sz="1500" dirty="0">
                <a:solidFill>
                  <a:schemeClr val="accent6">
                    <a:lumMod val="75000"/>
                  </a:schemeClr>
                </a:solidFill>
                <a:latin typeface="Consolas"/>
                <a:cs typeface="Consolas"/>
              </a:rPr>
              <a:t> */</a:t>
            </a:r>
          </a:p>
          <a:p>
            <a:pPr marL="0" indent="0">
              <a:buNone/>
            </a:pPr>
            <a:r>
              <a:rPr lang="it-IT" sz="1500" dirty="0">
                <a:solidFill>
                  <a:schemeClr val="accent6">
                    <a:lumMod val="75000"/>
                  </a:schemeClr>
                </a:solidFill>
                <a:latin typeface="Consolas"/>
                <a:cs typeface="Consolas"/>
              </a:rPr>
              <a:t>		Car c = new Car();  </a:t>
            </a:r>
          </a:p>
          <a:p>
            <a:pPr marL="0" indent="0">
              <a:buNone/>
            </a:pPr>
            <a:r>
              <a:rPr lang="it-IT" sz="1500" dirty="0">
                <a:latin typeface="Consolas"/>
                <a:cs typeface="Consolas"/>
              </a:rPr>
              <a:t>	}</a:t>
            </a:r>
          </a:p>
          <a:p>
            <a:pPr marL="0" indent="0">
              <a:buNone/>
            </a:pPr>
            <a:r>
              <a:rPr lang="it-IT" sz="15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14</a:t>
            </a:fld>
            <a:endParaRPr lang="it-IT" dirty="0"/>
          </a:p>
        </p:txBody>
      </p:sp>
    </p:spTree>
    <p:extLst>
      <p:ext uri="{BB962C8B-B14F-4D97-AF65-F5344CB8AC3E}">
        <p14:creationId xmlns:p14="http://schemas.microsoft.com/office/powerpoint/2010/main" val="27213704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Autofit/>
          </a:bodyPr>
          <a:lstStyle/>
          <a:p>
            <a:pPr marL="0" indent="0">
              <a:buNone/>
            </a:pPr>
            <a:r>
              <a:rPr lang="en-AU" sz="1500" dirty="0">
                <a:latin typeface="Consolas"/>
                <a:cs typeface="Consolas"/>
              </a:rPr>
              <a:t>public class Car {</a:t>
            </a:r>
          </a:p>
          <a:p>
            <a:pPr marL="0" indent="0">
              <a:buNone/>
            </a:pPr>
            <a:r>
              <a:rPr lang="en-AU" sz="1500" dirty="0">
                <a:latin typeface="Consolas"/>
                <a:cs typeface="Consolas"/>
              </a:rPr>
              <a:t>	private String </a:t>
            </a:r>
            <a:r>
              <a:rPr lang="en-AU" sz="1500" dirty="0" err="1">
                <a:latin typeface="Consolas"/>
                <a:cs typeface="Consolas"/>
              </a:rPr>
              <a:t>color</a:t>
            </a:r>
            <a:r>
              <a:rPr lang="en-AU" sz="1500" dirty="0">
                <a:latin typeface="Consolas"/>
                <a:cs typeface="Consolas"/>
              </a:rPr>
              <a:t>;</a:t>
            </a:r>
          </a:p>
          <a:p>
            <a:pPr marL="0" indent="0">
              <a:buNone/>
            </a:pPr>
            <a:r>
              <a:rPr lang="en-AU" sz="1500" dirty="0">
                <a:solidFill>
                  <a:schemeClr val="accent6">
                    <a:lumMod val="75000"/>
                  </a:schemeClr>
                </a:solidFill>
                <a:latin typeface="Consolas"/>
                <a:cs typeface="Consolas"/>
              </a:rPr>
              <a:t>	/* Constructor */</a:t>
            </a:r>
          </a:p>
          <a:p>
            <a:pPr marL="0" indent="0">
              <a:buNone/>
            </a:pPr>
            <a:r>
              <a:rPr lang="en-AU" sz="1500" dirty="0">
                <a:solidFill>
                  <a:schemeClr val="accent6">
                    <a:lumMod val="75000"/>
                  </a:schemeClr>
                </a:solidFill>
                <a:latin typeface="Consolas"/>
                <a:cs typeface="Consolas"/>
              </a:rPr>
              <a:t>	public Car(String </a:t>
            </a:r>
            <a:r>
              <a:rPr lang="en-AU" sz="1500" dirty="0" err="1">
                <a:solidFill>
                  <a:schemeClr val="accent6">
                    <a:lumMod val="75000"/>
                  </a:schemeClr>
                </a:solidFill>
                <a:latin typeface="Consolas"/>
                <a:cs typeface="Consolas"/>
              </a:rPr>
              <a:t>color</a:t>
            </a:r>
            <a:r>
              <a:rPr lang="en-AU" sz="1500" dirty="0">
                <a:solidFill>
                  <a:schemeClr val="accent6">
                    <a:lumMod val="75000"/>
                  </a:schemeClr>
                </a:solidFill>
                <a:latin typeface="Consolas"/>
                <a:cs typeface="Consolas"/>
              </a:rPr>
              <a:t>) {</a:t>
            </a:r>
          </a:p>
          <a:p>
            <a:pPr marL="0" indent="0">
              <a:buNone/>
            </a:pPr>
            <a:r>
              <a:rPr lang="en-AU" sz="1500" dirty="0">
                <a:solidFill>
                  <a:schemeClr val="accent6">
                    <a:lumMod val="75000"/>
                  </a:schemeClr>
                </a:solidFill>
                <a:latin typeface="Consolas"/>
                <a:cs typeface="Consolas"/>
              </a:rPr>
              <a:t>		</a:t>
            </a:r>
            <a:r>
              <a:rPr lang="en-AU" sz="1500" dirty="0" err="1">
                <a:solidFill>
                  <a:schemeClr val="accent6">
                    <a:lumMod val="75000"/>
                  </a:schemeClr>
                </a:solidFill>
                <a:latin typeface="Consolas"/>
                <a:cs typeface="Consolas"/>
              </a:rPr>
              <a:t>this.color</a:t>
            </a:r>
            <a:r>
              <a:rPr lang="en-AU" sz="1500" dirty="0">
                <a:solidFill>
                  <a:schemeClr val="accent6">
                    <a:lumMod val="75000"/>
                  </a:schemeClr>
                </a:solidFill>
                <a:latin typeface="Consolas"/>
                <a:cs typeface="Consolas"/>
              </a:rPr>
              <a:t> = </a:t>
            </a:r>
            <a:r>
              <a:rPr lang="en-AU" sz="1500" dirty="0" err="1">
                <a:solidFill>
                  <a:schemeClr val="accent6">
                    <a:lumMod val="75000"/>
                  </a:schemeClr>
                </a:solidFill>
                <a:latin typeface="Consolas"/>
                <a:cs typeface="Consolas"/>
              </a:rPr>
              <a:t>color</a:t>
            </a:r>
            <a:r>
              <a:rPr lang="en-AU" sz="1500" dirty="0">
                <a:solidFill>
                  <a:schemeClr val="accent6">
                    <a:lumMod val="75000"/>
                  </a:schemeClr>
                </a:solidFill>
                <a:latin typeface="Consolas"/>
                <a:cs typeface="Consolas"/>
              </a:rPr>
              <a:t>;</a:t>
            </a:r>
          </a:p>
          <a:p>
            <a:pPr marL="0" indent="0">
              <a:buNone/>
            </a:pPr>
            <a:r>
              <a:rPr lang="en-AU" sz="1500" dirty="0">
                <a:solidFill>
                  <a:schemeClr val="accent6">
                    <a:lumMod val="75000"/>
                  </a:schemeClr>
                </a:solidFill>
                <a:latin typeface="Consolas"/>
                <a:cs typeface="Consolas"/>
              </a:rPr>
              <a:t>	}</a:t>
            </a:r>
          </a:p>
          <a:p>
            <a:pPr marL="0" indent="0">
              <a:buNone/>
            </a:pPr>
            <a:r>
              <a:rPr lang="en-AU" sz="1500" dirty="0">
                <a:latin typeface="Consolas"/>
                <a:cs typeface="Consolas"/>
              </a:rPr>
              <a:t>	public void </a:t>
            </a:r>
            <a:r>
              <a:rPr lang="en-AU" sz="1500" dirty="0" err="1">
                <a:latin typeface="Consolas"/>
                <a:cs typeface="Consolas"/>
              </a:rPr>
              <a:t>setColor</a:t>
            </a:r>
            <a:r>
              <a:rPr lang="en-AU" sz="1500" dirty="0">
                <a:latin typeface="Consolas"/>
                <a:cs typeface="Consolas"/>
              </a:rPr>
              <a:t>(String </a:t>
            </a:r>
            <a:r>
              <a:rPr lang="en-AU" sz="1500" dirty="0" err="1">
                <a:latin typeface="Consolas"/>
                <a:cs typeface="Consolas"/>
              </a:rPr>
              <a:t>color</a:t>
            </a:r>
            <a:r>
              <a:rPr lang="en-AU" sz="1500" dirty="0">
                <a:latin typeface="Consolas"/>
                <a:cs typeface="Consolas"/>
              </a:rPr>
              <a:t>) { </a:t>
            </a:r>
          </a:p>
          <a:p>
            <a:pPr marL="0" indent="0">
              <a:buNone/>
            </a:pPr>
            <a:r>
              <a:rPr lang="en-AU" sz="1500" dirty="0">
                <a:latin typeface="Consolas"/>
                <a:cs typeface="Consolas"/>
              </a:rPr>
              <a:t>		</a:t>
            </a:r>
            <a:r>
              <a:rPr lang="en-AU" sz="1500" dirty="0" err="1">
                <a:latin typeface="Consolas"/>
                <a:cs typeface="Consolas"/>
              </a:rPr>
              <a:t>this.color</a:t>
            </a:r>
            <a:r>
              <a:rPr lang="en-AU" sz="1500" dirty="0">
                <a:latin typeface="Consolas"/>
                <a:cs typeface="Consolas"/>
              </a:rPr>
              <a:t> = </a:t>
            </a:r>
            <a:r>
              <a:rPr lang="en-AU" sz="1500" dirty="0" err="1">
                <a:latin typeface="Consolas"/>
                <a:cs typeface="Consolas"/>
              </a:rPr>
              <a:t>color</a:t>
            </a:r>
            <a:r>
              <a:rPr lang="en-AU" sz="1500" dirty="0">
                <a:latin typeface="Consolas"/>
                <a:cs typeface="Consolas"/>
              </a:rPr>
              <a:t>; </a:t>
            </a:r>
          </a:p>
          <a:p>
            <a:pPr marL="0" indent="0">
              <a:buNone/>
            </a:pPr>
            <a:r>
              <a:rPr lang="en-AU" sz="1500" dirty="0">
                <a:latin typeface="Consolas"/>
                <a:cs typeface="Consolas"/>
              </a:rPr>
              <a:t>	}</a:t>
            </a:r>
          </a:p>
          <a:p>
            <a:pPr marL="0" indent="0">
              <a:buNone/>
            </a:pPr>
            <a:r>
              <a:rPr lang="en-AU" sz="1500" dirty="0">
                <a:latin typeface="Consolas"/>
                <a:cs typeface="Consolas"/>
              </a:rPr>
              <a:t>}</a:t>
            </a:r>
          </a:p>
          <a:p>
            <a:pPr marL="0" indent="0">
              <a:buNone/>
            </a:pPr>
            <a:endParaRPr lang="it-IT" sz="1500" dirty="0">
              <a:latin typeface="Consolas"/>
              <a:cs typeface="Consolas"/>
            </a:endParaRPr>
          </a:p>
          <a:p>
            <a:pPr marL="0" indent="0">
              <a:buNone/>
            </a:pPr>
            <a:r>
              <a:rPr lang="it-IT" sz="1500" dirty="0">
                <a:latin typeface="Consolas"/>
                <a:cs typeface="Consolas"/>
              </a:rPr>
              <a:t>public </a:t>
            </a:r>
            <a:r>
              <a:rPr lang="it-IT" sz="1500" dirty="0" err="1">
                <a:latin typeface="Consolas"/>
                <a:cs typeface="Consolas"/>
              </a:rPr>
              <a:t>class</a:t>
            </a:r>
            <a:r>
              <a:rPr lang="it-IT" sz="1500" dirty="0">
                <a:latin typeface="Consolas"/>
                <a:cs typeface="Consolas"/>
              </a:rPr>
              <a:t> </a:t>
            </a:r>
            <a:r>
              <a:rPr lang="it-IT" sz="1500" dirty="0" err="1">
                <a:latin typeface="Consolas"/>
                <a:cs typeface="Consolas"/>
              </a:rPr>
              <a:t>App</a:t>
            </a:r>
            <a:r>
              <a:rPr lang="it-IT" sz="1500" dirty="0">
                <a:latin typeface="Consolas"/>
                <a:cs typeface="Consolas"/>
              </a:rPr>
              <a:t> {	</a:t>
            </a:r>
          </a:p>
          <a:p>
            <a:pPr marL="0" indent="0">
              <a:buNone/>
            </a:pPr>
            <a:r>
              <a:rPr lang="it-IT" sz="1500" dirty="0">
                <a:latin typeface="Consolas"/>
                <a:cs typeface="Consolas"/>
              </a:rPr>
              <a:t>	public </a:t>
            </a:r>
            <a:r>
              <a:rPr lang="it-IT" sz="1500" dirty="0" err="1">
                <a:latin typeface="Consolas"/>
                <a:cs typeface="Consolas"/>
              </a:rPr>
              <a:t>static</a:t>
            </a:r>
            <a:r>
              <a:rPr lang="it-IT" sz="1500" dirty="0">
                <a:latin typeface="Consolas"/>
                <a:cs typeface="Consolas"/>
              </a:rPr>
              <a:t> </a:t>
            </a:r>
            <a:r>
              <a:rPr lang="it-IT" sz="1500" dirty="0" err="1">
                <a:latin typeface="Consolas"/>
                <a:cs typeface="Consolas"/>
              </a:rPr>
              <a:t>void</a:t>
            </a:r>
            <a:r>
              <a:rPr lang="it-IT" sz="1500" dirty="0">
                <a:latin typeface="Consolas"/>
                <a:cs typeface="Consolas"/>
              </a:rPr>
              <a:t> </a:t>
            </a:r>
            <a:r>
              <a:rPr lang="it-IT" sz="1500" dirty="0" err="1">
                <a:latin typeface="Consolas"/>
                <a:cs typeface="Consolas"/>
              </a:rPr>
              <a:t>main</a:t>
            </a:r>
            <a:r>
              <a:rPr lang="it-IT" sz="1500" dirty="0">
                <a:latin typeface="Consolas"/>
                <a:cs typeface="Consolas"/>
              </a:rPr>
              <a:t>(</a:t>
            </a:r>
            <a:r>
              <a:rPr lang="it-IT" sz="1500" dirty="0" err="1">
                <a:latin typeface="Consolas"/>
                <a:cs typeface="Consolas"/>
              </a:rPr>
              <a:t>String</a:t>
            </a:r>
            <a:r>
              <a:rPr lang="it-IT" sz="1500" dirty="0">
                <a:latin typeface="Consolas"/>
                <a:cs typeface="Consolas"/>
              </a:rPr>
              <a:t>[] </a:t>
            </a:r>
            <a:r>
              <a:rPr lang="it-IT" sz="1500" dirty="0" err="1">
                <a:latin typeface="Consolas"/>
                <a:cs typeface="Consolas"/>
              </a:rPr>
              <a:t>args</a:t>
            </a:r>
            <a:r>
              <a:rPr lang="it-IT" sz="1500" dirty="0">
                <a:latin typeface="Consolas"/>
                <a:cs typeface="Consolas"/>
              </a:rPr>
              <a:t>) {</a:t>
            </a:r>
          </a:p>
          <a:p>
            <a:pPr marL="0" indent="0">
              <a:buNone/>
            </a:pPr>
            <a:r>
              <a:rPr lang="it-IT" sz="1500" dirty="0">
                <a:solidFill>
                  <a:schemeClr val="accent6">
                    <a:lumMod val="75000"/>
                  </a:schemeClr>
                </a:solidFill>
                <a:latin typeface="Consolas"/>
                <a:cs typeface="Consolas"/>
              </a:rPr>
              <a:t>		Car c = new Car();      /* </a:t>
            </a:r>
            <a:r>
              <a:rPr lang="it-IT" sz="1500" dirty="0" err="1">
                <a:solidFill>
                  <a:schemeClr val="accent6">
                    <a:lumMod val="75000"/>
                  </a:schemeClr>
                </a:solidFill>
                <a:latin typeface="Consolas"/>
                <a:cs typeface="Consolas"/>
              </a:rPr>
              <a:t>Error</a:t>
            </a:r>
            <a:r>
              <a:rPr lang="it-IT" sz="1500" dirty="0">
                <a:solidFill>
                  <a:schemeClr val="accent6">
                    <a:lumMod val="75000"/>
                  </a:schemeClr>
                </a:solidFill>
                <a:latin typeface="Consolas"/>
                <a:cs typeface="Consolas"/>
              </a:rPr>
              <a:t>! Default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missing</a:t>
            </a:r>
            <a:r>
              <a:rPr lang="it-IT" sz="1500" dirty="0">
                <a:solidFill>
                  <a:schemeClr val="accent6">
                    <a:lumMod val="75000"/>
                  </a:schemeClr>
                </a:solidFill>
                <a:latin typeface="Consolas"/>
                <a:cs typeface="Consolas"/>
              </a:rPr>
              <a:t>! */</a:t>
            </a:r>
            <a:endParaRPr lang="it-IT" sz="1500" dirty="0">
              <a:latin typeface="Consolas"/>
              <a:cs typeface="Consolas"/>
            </a:endParaRPr>
          </a:p>
          <a:p>
            <a:pPr marL="0" indent="0">
              <a:buNone/>
            </a:pPr>
            <a:r>
              <a:rPr lang="it-IT" sz="1500" dirty="0">
                <a:solidFill>
                  <a:schemeClr val="accent6">
                    <a:lumMod val="75000"/>
                  </a:schemeClr>
                </a:solidFill>
                <a:latin typeface="Consolas"/>
                <a:cs typeface="Consolas"/>
              </a:rPr>
              <a:t>		Car c = new Car(</a:t>
            </a:r>
            <a:r>
              <a:rPr lang="en-AU" sz="1500" dirty="0">
                <a:solidFill>
                  <a:schemeClr val="accent6">
                    <a:lumMod val="75000"/>
                  </a:schemeClr>
                </a:solidFill>
                <a:latin typeface="Consolas"/>
                <a:cs typeface="Consolas"/>
              </a:rPr>
              <a:t>“Red”); </a:t>
            </a:r>
            <a:r>
              <a:rPr lang="it-IT" sz="1500" dirty="0">
                <a:solidFill>
                  <a:schemeClr val="accent6">
                    <a:lumMod val="75000"/>
                  </a:schemeClr>
                </a:solidFill>
                <a:latin typeface="Consolas"/>
                <a:cs typeface="Consolas"/>
              </a:rPr>
              <a:t>/* Works with </a:t>
            </a:r>
            <a:r>
              <a:rPr lang="it-IT" sz="1500" dirty="0" err="1">
                <a:solidFill>
                  <a:schemeClr val="accent6">
                    <a:lumMod val="75000"/>
                  </a:schemeClr>
                </a:solidFill>
                <a:latin typeface="Consolas"/>
                <a:cs typeface="Consolas"/>
              </a:rPr>
              <a:t>defined</a:t>
            </a:r>
            <a:r>
              <a:rPr lang="it-IT" sz="1500" dirty="0">
                <a:solidFill>
                  <a:schemeClr val="accent6">
                    <a:lumMod val="75000"/>
                  </a:schemeClr>
                </a:solidFill>
                <a:latin typeface="Consolas"/>
                <a:cs typeface="Consolas"/>
              </a:rPr>
              <a:t> </a:t>
            </a:r>
            <a:r>
              <a:rPr lang="it-IT" sz="1500" dirty="0" err="1">
                <a:solidFill>
                  <a:schemeClr val="accent6">
                    <a:lumMod val="75000"/>
                  </a:schemeClr>
                </a:solidFill>
                <a:latin typeface="Consolas"/>
                <a:cs typeface="Consolas"/>
              </a:rPr>
              <a:t>constructor</a:t>
            </a:r>
            <a:r>
              <a:rPr lang="it-IT" sz="1500" dirty="0">
                <a:solidFill>
                  <a:schemeClr val="accent6">
                    <a:lumMod val="75000"/>
                  </a:schemeClr>
                </a:solidFill>
                <a:latin typeface="Consolas"/>
                <a:cs typeface="Consolas"/>
              </a:rPr>
              <a:t>! */</a:t>
            </a:r>
          </a:p>
          <a:p>
            <a:pPr marL="0" indent="0">
              <a:buNone/>
            </a:pPr>
            <a:endParaRPr lang="it-IT" sz="1500" dirty="0">
              <a:solidFill>
                <a:schemeClr val="accent6">
                  <a:lumMod val="75000"/>
                </a:schemeClr>
              </a:solidFill>
              <a:latin typeface="Consolas"/>
              <a:cs typeface="Consolas"/>
            </a:endParaRPr>
          </a:p>
          <a:p>
            <a:pPr marL="0" indent="0">
              <a:buNone/>
            </a:pPr>
            <a:r>
              <a:rPr lang="it-IT" sz="1500" dirty="0">
                <a:latin typeface="Consolas"/>
                <a:cs typeface="Consolas"/>
              </a:rPr>
              <a:t>	}</a:t>
            </a:r>
          </a:p>
          <a:p>
            <a:pPr marL="0" indent="0">
              <a:buNone/>
            </a:pPr>
            <a:r>
              <a:rPr lang="it-IT" sz="15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15</a:t>
            </a:fld>
            <a:endParaRPr lang="it-IT" dirty="0"/>
          </a:p>
        </p:txBody>
      </p:sp>
    </p:spTree>
    <p:extLst>
      <p:ext uri="{BB962C8B-B14F-4D97-AF65-F5344CB8AC3E}">
        <p14:creationId xmlns:p14="http://schemas.microsoft.com/office/powerpoint/2010/main" val="865957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Constructors</a:t>
            </a:r>
          </a:p>
        </p:txBody>
      </p:sp>
      <p:sp>
        <p:nvSpPr>
          <p:cNvPr id="3" name="Content Placeholder 2"/>
          <p:cNvSpPr>
            <a:spLocks noGrp="1"/>
          </p:cNvSpPr>
          <p:nvPr>
            <p:ph idx="1"/>
          </p:nvPr>
        </p:nvSpPr>
        <p:spPr/>
        <p:txBody>
          <a:bodyPr>
            <a:normAutofit fontScale="70000" lnSpcReduction="20000"/>
          </a:bodyPr>
          <a:lstStyle/>
          <a:p>
            <a:pPr marL="0" indent="0">
              <a:buNone/>
            </a:pPr>
            <a:r>
              <a:rPr lang="en-AU" sz="2000" dirty="0">
                <a:latin typeface="Consolas"/>
                <a:cs typeface="Consolas"/>
              </a:rPr>
              <a:t>public class Car {</a:t>
            </a:r>
          </a:p>
          <a:p>
            <a:pPr marL="0" indent="0">
              <a:buNone/>
            </a:pPr>
            <a:r>
              <a:rPr lang="en-AU" sz="2000" dirty="0">
                <a:latin typeface="Consolas"/>
                <a:cs typeface="Consolas"/>
              </a:rPr>
              <a:t>	private String </a:t>
            </a:r>
            <a:r>
              <a:rPr lang="en-AU" sz="2000" dirty="0" err="1">
                <a:latin typeface="Consolas"/>
                <a:cs typeface="Consolas"/>
              </a:rPr>
              <a:t>color</a:t>
            </a:r>
            <a:r>
              <a:rPr lang="en-AU" sz="2000" dirty="0">
                <a:latin typeface="Consolas"/>
                <a:cs typeface="Consolas"/>
              </a:rPr>
              <a:t>;</a:t>
            </a:r>
          </a:p>
          <a:p>
            <a:pPr marL="0" indent="0">
              <a:buNone/>
            </a:pPr>
            <a:r>
              <a:rPr lang="en-AU" sz="2000" dirty="0">
                <a:solidFill>
                  <a:schemeClr val="accent6">
                    <a:lumMod val="75000"/>
                  </a:schemeClr>
                </a:solidFill>
                <a:latin typeface="Consolas"/>
                <a:cs typeface="Consolas"/>
              </a:rPr>
              <a:t>	public Car() {</a:t>
            </a:r>
          </a:p>
          <a:p>
            <a:pPr marL="0" indent="0">
              <a:buNone/>
            </a:pPr>
            <a:r>
              <a:rPr lang="en-AU" sz="2000" dirty="0">
                <a:solidFill>
                  <a:schemeClr val="accent6">
                    <a:lumMod val="75000"/>
                  </a:schemeClr>
                </a:solidFill>
                <a:latin typeface="Consolas"/>
                <a:cs typeface="Consolas"/>
              </a:rPr>
              <a:t>		</a:t>
            </a:r>
            <a:r>
              <a:rPr lang="en-AU" sz="2000" dirty="0" err="1">
                <a:solidFill>
                  <a:schemeClr val="accent6">
                    <a:lumMod val="75000"/>
                  </a:schemeClr>
                </a:solidFill>
                <a:latin typeface="Consolas"/>
                <a:cs typeface="Consolas"/>
              </a:rPr>
              <a:t>this.color</a:t>
            </a:r>
            <a:r>
              <a:rPr lang="en-AU" sz="2000" dirty="0">
                <a:solidFill>
                  <a:schemeClr val="accent6">
                    <a:lumMod val="75000"/>
                  </a:schemeClr>
                </a:solidFill>
                <a:latin typeface="Consolas"/>
                <a:cs typeface="Consolas"/>
              </a:rPr>
              <a:t> = “Red”;</a:t>
            </a:r>
          </a:p>
          <a:p>
            <a:pPr marL="0" indent="0">
              <a:buNone/>
            </a:pPr>
            <a:r>
              <a:rPr lang="en-AU" sz="2000" dirty="0">
                <a:solidFill>
                  <a:schemeClr val="accent6">
                    <a:lumMod val="75000"/>
                  </a:schemeClr>
                </a:solidFill>
                <a:latin typeface="Consolas"/>
                <a:cs typeface="Consolas"/>
              </a:rPr>
              <a:t>	}</a:t>
            </a:r>
          </a:p>
          <a:p>
            <a:pPr marL="0" indent="0">
              <a:buNone/>
            </a:pPr>
            <a:endParaRPr lang="en-AU" sz="2000" dirty="0">
              <a:solidFill>
                <a:schemeClr val="accent6">
                  <a:lumMod val="75000"/>
                </a:schemeClr>
              </a:solidFill>
              <a:latin typeface="Consolas"/>
              <a:cs typeface="Consolas"/>
            </a:endParaRPr>
          </a:p>
          <a:p>
            <a:pPr marL="0" indent="0">
              <a:buNone/>
            </a:pPr>
            <a:r>
              <a:rPr lang="en-AU" sz="2000" dirty="0">
                <a:solidFill>
                  <a:schemeClr val="accent6">
                    <a:lumMod val="75000"/>
                  </a:schemeClr>
                </a:solidFill>
                <a:latin typeface="Consolas"/>
                <a:cs typeface="Consolas"/>
              </a:rPr>
              <a:t>	public Car(String </a:t>
            </a:r>
            <a:r>
              <a:rPr lang="en-AU" sz="2000" dirty="0" err="1">
                <a:solidFill>
                  <a:schemeClr val="accent6">
                    <a:lumMod val="75000"/>
                  </a:schemeClr>
                </a:solidFill>
                <a:latin typeface="Consolas"/>
                <a:cs typeface="Consolas"/>
              </a:rPr>
              <a:t>color</a:t>
            </a:r>
            <a:r>
              <a:rPr lang="en-AU" sz="2000" dirty="0">
                <a:solidFill>
                  <a:schemeClr val="accent6">
                    <a:lumMod val="75000"/>
                  </a:schemeClr>
                </a:solidFill>
                <a:latin typeface="Consolas"/>
                <a:cs typeface="Consolas"/>
              </a:rPr>
              <a:t>) {</a:t>
            </a:r>
          </a:p>
          <a:p>
            <a:pPr marL="0" indent="0">
              <a:buNone/>
            </a:pPr>
            <a:r>
              <a:rPr lang="en-AU" sz="2000" dirty="0">
                <a:solidFill>
                  <a:schemeClr val="accent6">
                    <a:lumMod val="75000"/>
                  </a:schemeClr>
                </a:solidFill>
                <a:latin typeface="Consolas"/>
                <a:cs typeface="Consolas"/>
              </a:rPr>
              <a:t>		</a:t>
            </a:r>
            <a:r>
              <a:rPr lang="en-AU" sz="2000" dirty="0" err="1">
                <a:solidFill>
                  <a:schemeClr val="accent6">
                    <a:lumMod val="75000"/>
                  </a:schemeClr>
                </a:solidFill>
                <a:latin typeface="Consolas"/>
                <a:cs typeface="Consolas"/>
              </a:rPr>
              <a:t>this.color</a:t>
            </a:r>
            <a:r>
              <a:rPr lang="en-AU" sz="2000" dirty="0">
                <a:solidFill>
                  <a:schemeClr val="accent6">
                    <a:lumMod val="75000"/>
                  </a:schemeClr>
                </a:solidFill>
                <a:latin typeface="Consolas"/>
                <a:cs typeface="Consolas"/>
              </a:rPr>
              <a:t> = </a:t>
            </a:r>
            <a:r>
              <a:rPr lang="en-AU" sz="2000" dirty="0" err="1">
                <a:solidFill>
                  <a:schemeClr val="accent6">
                    <a:lumMod val="75000"/>
                  </a:schemeClr>
                </a:solidFill>
                <a:latin typeface="Consolas"/>
                <a:cs typeface="Consolas"/>
              </a:rPr>
              <a:t>color</a:t>
            </a:r>
            <a:r>
              <a:rPr lang="en-AU" sz="2000" dirty="0">
                <a:solidFill>
                  <a:schemeClr val="accent6">
                    <a:lumMod val="75000"/>
                  </a:schemeClr>
                </a:solidFill>
                <a:latin typeface="Consolas"/>
                <a:cs typeface="Consolas"/>
              </a:rPr>
              <a:t>;</a:t>
            </a:r>
          </a:p>
          <a:p>
            <a:pPr marL="0" indent="0">
              <a:buNone/>
            </a:pPr>
            <a:r>
              <a:rPr lang="en-AU" sz="2000" dirty="0">
                <a:solidFill>
                  <a:schemeClr val="accent6">
                    <a:lumMod val="75000"/>
                  </a:schemeClr>
                </a:solidFill>
                <a:latin typeface="Consolas"/>
                <a:cs typeface="Consolas"/>
              </a:rPr>
              <a:t>	}</a:t>
            </a:r>
          </a:p>
          <a:p>
            <a:pPr marL="0" indent="0">
              <a:buNone/>
            </a:pPr>
            <a:r>
              <a:rPr lang="en-AU" sz="2000" dirty="0">
                <a:latin typeface="Consolas"/>
                <a:cs typeface="Consolas"/>
              </a:rPr>
              <a:t>	public void </a:t>
            </a:r>
            <a:r>
              <a:rPr lang="en-AU" sz="2000" dirty="0" err="1">
                <a:latin typeface="Consolas"/>
                <a:cs typeface="Consolas"/>
              </a:rPr>
              <a:t>setColor</a:t>
            </a:r>
            <a:r>
              <a:rPr lang="en-AU" sz="2000" dirty="0">
                <a:latin typeface="Consolas"/>
                <a:cs typeface="Consolas"/>
              </a:rPr>
              <a:t>(String </a:t>
            </a:r>
            <a:r>
              <a:rPr lang="en-AU" sz="2000" dirty="0" err="1">
                <a:latin typeface="Consolas"/>
                <a:cs typeface="Consolas"/>
              </a:rPr>
              <a:t>color</a:t>
            </a:r>
            <a:r>
              <a:rPr lang="en-AU" sz="2000" dirty="0">
                <a:latin typeface="Consolas"/>
                <a:cs typeface="Consolas"/>
              </a:rPr>
              <a:t>) { </a:t>
            </a:r>
          </a:p>
          <a:p>
            <a:pPr marL="0" indent="0">
              <a:buNone/>
            </a:pPr>
            <a:r>
              <a:rPr lang="en-AU" sz="2000" dirty="0">
                <a:latin typeface="Consolas"/>
                <a:cs typeface="Consolas"/>
              </a:rPr>
              <a:t>		</a:t>
            </a:r>
            <a:r>
              <a:rPr lang="en-AU" sz="2000" dirty="0" err="1">
                <a:latin typeface="Consolas"/>
                <a:cs typeface="Consolas"/>
              </a:rPr>
              <a:t>this.color</a:t>
            </a:r>
            <a:r>
              <a:rPr lang="en-AU" sz="2000" dirty="0">
                <a:latin typeface="Consolas"/>
                <a:cs typeface="Consolas"/>
              </a:rPr>
              <a:t> = </a:t>
            </a:r>
            <a:r>
              <a:rPr lang="en-AU" sz="2000" dirty="0" err="1">
                <a:latin typeface="Consolas"/>
                <a:cs typeface="Consolas"/>
              </a:rPr>
              <a:t>color</a:t>
            </a:r>
            <a:r>
              <a:rPr lang="en-AU" sz="2000" dirty="0">
                <a:latin typeface="Consolas"/>
                <a:cs typeface="Consolas"/>
              </a:rPr>
              <a:t>; </a:t>
            </a:r>
          </a:p>
          <a:p>
            <a:pPr marL="0" indent="0">
              <a:buNone/>
            </a:pPr>
            <a:r>
              <a:rPr lang="en-AU" sz="2000" dirty="0">
                <a:latin typeface="Consolas"/>
                <a:cs typeface="Consolas"/>
              </a:rPr>
              <a:t>	}</a:t>
            </a:r>
          </a:p>
          <a:p>
            <a:pPr marL="0" indent="0">
              <a:buNone/>
            </a:pPr>
            <a:r>
              <a:rPr lang="en-AU" sz="2000" dirty="0">
                <a:latin typeface="Consolas"/>
                <a:cs typeface="Consolas"/>
              </a:rPr>
              <a:t>}</a:t>
            </a:r>
          </a:p>
          <a:p>
            <a:pPr marL="0" indent="0">
              <a:buNone/>
            </a:pPr>
            <a:endParaRPr lang="it-IT" sz="2000" dirty="0">
              <a:latin typeface="Consolas"/>
              <a:cs typeface="Consolas"/>
            </a:endParaRPr>
          </a:p>
          <a:p>
            <a:pPr marL="0" indent="0">
              <a:buNone/>
            </a:pPr>
            <a:r>
              <a:rPr lang="it-IT" sz="2000" dirty="0">
                <a:latin typeface="Consolas"/>
                <a:cs typeface="Consolas"/>
              </a:rPr>
              <a:t>public </a:t>
            </a:r>
            <a:r>
              <a:rPr lang="it-IT" sz="2000" dirty="0" err="1">
                <a:latin typeface="Consolas"/>
                <a:cs typeface="Consolas"/>
              </a:rPr>
              <a:t>class</a:t>
            </a:r>
            <a:r>
              <a:rPr lang="it-IT" sz="2000" dirty="0">
                <a:latin typeface="Consolas"/>
                <a:cs typeface="Consolas"/>
              </a:rPr>
              <a:t> </a:t>
            </a:r>
            <a:r>
              <a:rPr lang="it-IT" sz="2000" dirty="0" err="1">
                <a:latin typeface="Consolas"/>
                <a:cs typeface="Consolas"/>
              </a:rPr>
              <a:t>App</a:t>
            </a:r>
            <a:r>
              <a:rPr lang="it-IT" sz="2000" dirty="0">
                <a:latin typeface="Consolas"/>
                <a:cs typeface="Consolas"/>
              </a:rPr>
              <a:t> {	</a:t>
            </a:r>
          </a:p>
          <a:p>
            <a:pPr marL="0" indent="0">
              <a:buNone/>
            </a:pPr>
            <a:r>
              <a:rPr lang="it-IT" sz="2000" dirty="0">
                <a:latin typeface="Consolas"/>
                <a:cs typeface="Consolas"/>
              </a:rPr>
              <a:t>	public </a:t>
            </a:r>
            <a:r>
              <a:rPr lang="it-IT" sz="2000" dirty="0" err="1">
                <a:latin typeface="Consolas"/>
                <a:cs typeface="Consolas"/>
              </a:rPr>
              <a:t>static</a:t>
            </a:r>
            <a:r>
              <a:rPr lang="it-IT" sz="2000" dirty="0">
                <a:latin typeface="Consolas"/>
                <a:cs typeface="Consolas"/>
              </a:rPr>
              <a:t> </a:t>
            </a:r>
            <a:r>
              <a:rPr lang="it-IT" sz="2000" dirty="0" err="1">
                <a:latin typeface="Consolas"/>
                <a:cs typeface="Consolas"/>
              </a:rPr>
              <a:t>void</a:t>
            </a:r>
            <a:r>
              <a:rPr lang="it-IT" sz="2000" dirty="0">
                <a:latin typeface="Consolas"/>
                <a:cs typeface="Consolas"/>
              </a:rPr>
              <a:t> </a:t>
            </a:r>
            <a:r>
              <a:rPr lang="it-IT" sz="2000" dirty="0" err="1">
                <a:latin typeface="Consolas"/>
                <a:cs typeface="Consolas"/>
              </a:rPr>
              <a:t>main</a:t>
            </a:r>
            <a:r>
              <a:rPr lang="it-IT" sz="2000" dirty="0">
                <a:latin typeface="Consolas"/>
                <a:cs typeface="Consolas"/>
              </a:rPr>
              <a:t>(</a:t>
            </a:r>
            <a:r>
              <a:rPr lang="it-IT" sz="2000" dirty="0" err="1">
                <a:latin typeface="Consolas"/>
                <a:cs typeface="Consolas"/>
              </a:rPr>
              <a:t>String</a:t>
            </a:r>
            <a:r>
              <a:rPr lang="it-IT" sz="2000" dirty="0">
                <a:latin typeface="Consolas"/>
                <a:cs typeface="Consolas"/>
              </a:rPr>
              <a:t>[] </a:t>
            </a:r>
            <a:r>
              <a:rPr lang="it-IT" sz="2000" dirty="0" err="1">
                <a:latin typeface="Consolas"/>
                <a:cs typeface="Consolas"/>
              </a:rPr>
              <a:t>args</a:t>
            </a:r>
            <a:r>
              <a:rPr lang="it-IT" sz="2000" dirty="0">
                <a:latin typeface="Consolas"/>
                <a:cs typeface="Consolas"/>
              </a:rPr>
              <a:t>) {</a:t>
            </a:r>
          </a:p>
          <a:p>
            <a:pPr marL="0" indent="0">
              <a:buNone/>
            </a:pPr>
            <a:r>
              <a:rPr lang="it-IT" sz="2000" dirty="0">
                <a:solidFill>
                  <a:schemeClr val="accent6">
                    <a:lumMod val="75000"/>
                  </a:schemeClr>
                </a:solidFill>
                <a:latin typeface="Consolas"/>
                <a:cs typeface="Consolas"/>
              </a:rPr>
              <a:t>		Car c = new Car();      /* Works with </a:t>
            </a:r>
            <a:r>
              <a:rPr lang="it-IT" sz="2000" dirty="0" err="1">
                <a:solidFill>
                  <a:schemeClr val="accent6">
                    <a:lumMod val="75000"/>
                  </a:schemeClr>
                </a:solidFill>
                <a:latin typeface="Consolas"/>
                <a:cs typeface="Consolas"/>
              </a:rPr>
              <a:t>defined</a:t>
            </a:r>
            <a:r>
              <a:rPr lang="it-IT" sz="2000" dirty="0">
                <a:solidFill>
                  <a:schemeClr val="accent6">
                    <a:lumMod val="75000"/>
                  </a:schemeClr>
                </a:solidFill>
                <a:latin typeface="Consolas"/>
                <a:cs typeface="Consolas"/>
              </a:rPr>
              <a:t> </a:t>
            </a:r>
            <a:r>
              <a:rPr lang="it-IT" sz="2000" dirty="0" err="1">
                <a:solidFill>
                  <a:schemeClr val="accent6">
                    <a:lumMod val="75000"/>
                  </a:schemeClr>
                </a:solidFill>
                <a:latin typeface="Consolas"/>
                <a:cs typeface="Consolas"/>
              </a:rPr>
              <a:t>constructor</a:t>
            </a:r>
            <a:r>
              <a:rPr lang="it-IT" sz="2000" dirty="0">
                <a:solidFill>
                  <a:schemeClr val="accent6">
                    <a:lumMod val="75000"/>
                  </a:schemeClr>
                </a:solidFill>
                <a:latin typeface="Consolas"/>
                <a:cs typeface="Consolas"/>
              </a:rPr>
              <a:t>! */</a:t>
            </a:r>
          </a:p>
          <a:p>
            <a:pPr marL="0" indent="0">
              <a:buNone/>
            </a:pPr>
            <a:r>
              <a:rPr lang="it-IT" sz="2000" dirty="0">
                <a:solidFill>
                  <a:schemeClr val="accent6">
                    <a:lumMod val="75000"/>
                  </a:schemeClr>
                </a:solidFill>
                <a:latin typeface="Consolas"/>
                <a:cs typeface="Consolas"/>
              </a:rPr>
              <a:t>		Car c = new Car(</a:t>
            </a:r>
            <a:r>
              <a:rPr lang="en-AU" sz="2000" dirty="0">
                <a:solidFill>
                  <a:schemeClr val="accent6">
                    <a:lumMod val="75000"/>
                  </a:schemeClr>
                </a:solidFill>
                <a:latin typeface="Consolas"/>
                <a:cs typeface="Consolas"/>
              </a:rPr>
              <a:t>“Red”); </a:t>
            </a:r>
            <a:r>
              <a:rPr lang="it-IT" sz="2000" dirty="0">
                <a:solidFill>
                  <a:schemeClr val="accent6">
                    <a:lumMod val="75000"/>
                  </a:schemeClr>
                </a:solidFill>
                <a:latin typeface="Consolas"/>
                <a:cs typeface="Consolas"/>
              </a:rPr>
              <a:t>/* Works with </a:t>
            </a:r>
            <a:r>
              <a:rPr lang="it-IT" sz="2000" dirty="0" err="1">
                <a:solidFill>
                  <a:schemeClr val="accent6">
                    <a:lumMod val="75000"/>
                  </a:schemeClr>
                </a:solidFill>
                <a:latin typeface="Consolas"/>
                <a:cs typeface="Consolas"/>
              </a:rPr>
              <a:t>defined</a:t>
            </a:r>
            <a:r>
              <a:rPr lang="it-IT" sz="2000" dirty="0">
                <a:solidFill>
                  <a:schemeClr val="accent6">
                    <a:lumMod val="75000"/>
                  </a:schemeClr>
                </a:solidFill>
                <a:latin typeface="Consolas"/>
                <a:cs typeface="Consolas"/>
              </a:rPr>
              <a:t> </a:t>
            </a:r>
            <a:r>
              <a:rPr lang="it-IT" sz="2000" dirty="0" err="1">
                <a:solidFill>
                  <a:schemeClr val="accent6">
                    <a:lumMod val="75000"/>
                  </a:schemeClr>
                </a:solidFill>
                <a:latin typeface="Consolas"/>
                <a:cs typeface="Consolas"/>
              </a:rPr>
              <a:t>constructor</a:t>
            </a:r>
            <a:r>
              <a:rPr lang="it-IT" sz="2000" dirty="0">
                <a:solidFill>
                  <a:schemeClr val="accent6">
                    <a:lumMod val="75000"/>
                  </a:schemeClr>
                </a:solidFill>
                <a:latin typeface="Consolas"/>
                <a:cs typeface="Consolas"/>
              </a:rPr>
              <a:t>! */</a:t>
            </a:r>
          </a:p>
          <a:p>
            <a:pPr marL="0" indent="0">
              <a:buNone/>
            </a:pPr>
            <a:r>
              <a:rPr lang="it-IT" sz="2000" dirty="0">
                <a:latin typeface="Consolas"/>
                <a:cs typeface="Consolas"/>
              </a:rPr>
              <a:t>	}</a:t>
            </a:r>
          </a:p>
          <a:p>
            <a:pPr marL="0" indent="0">
              <a:buNone/>
            </a:pPr>
            <a:r>
              <a:rPr lang="it-IT" sz="20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16</a:t>
            </a:fld>
            <a:endParaRPr lang="it-IT" dirty="0"/>
          </a:p>
        </p:txBody>
      </p:sp>
    </p:spTree>
    <p:extLst>
      <p:ext uri="{BB962C8B-B14F-4D97-AF65-F5344CB8AC3E}">
        <p14:creationId xmlns:p14="http://schemas.microsoft.com/office/powerpoint/2010/main" val="25054476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keyword this</a:t>
            </a:r>
          </a:p>
        </p:txBody>
      </p:sp>
      <p:sp>
        <p:nvSpPr>
          <p:cNvPr id="3" name="Content Placeholder 2"/>
          <p:cNvSpPr>
            <a:spLocks noGrp="1"/>
          </p:cNvSpPr>
          <p:nvPr>
            <p:ph idx="1"/>
          </p:nvPr>
        </p:nvSpPr>
        <p:spPr/>
        <p:txBody>
          <a:bodyPr>
            <a:normAutofit fontScale="85000" lnSpcReduction="20000"/>
          </a:bodyPr>
          <a:lstStyle/>
          <a:p>
            <a:r>
              <a:rPr lang="en-US" sz="2800" dirty="0"/>
              <a:t>It can be useful in methods to distinguish between instance attributes and local variables (</a:t>
            </a:r>
            <a:r>
              <a:rPr lang="en-US" sz="2800" dirty="0">
                <a:solidFill>
                  <a:schemeClr val="accent6">
                    <a:lumMod val="75000"/>
                  </a:schemeClr>
                </a:solidFill>
              </a:rPr>
              <a:t>this </a:t>
            </a:r>
            <a:r>
              <a:rPr lang="en-US" sz="2800" dirty="0"/>
              <a:t>represents a reference to the current object)</a:t>
            </a:r>
          </a:p>
          <a:p>
            <a:r>
              <a:rPr lang="en-US" sz="2800" dirty="0"/>
              <a:t>Accessing attributes or methods of the same object do not require using </a:t>
            </a:r>
            <a:r>
              <a:rPr lang="en-US" sz="2800" dirty="0">
                <a:solidFill>
                  <a:schemeClr val="accent6">
                    <a:lumMod val="75000"/>
                  </a:schemeClr>
                </a:solidFill>
              </a:rPr>
              <a:t>this</a:t>
            </a:r>
            <a:r>
              <a:rPr lang="en-US" sz="2800" dirty="0"/>
              <a:t> if there are no ambiguities</a:t>
            </a:r>
            <a:endParaRPr lang="en-US" sz="2800" dirty="0">
              <a:latin typeface="Courier"/>
              <a:cs typeface="Courier"/>
            </a:endParaRPr>
          </a:p>
          <a:p>
            <a:endParaRPr lang="en-US" sz="2000" dirty="0"/>
          </a:p>
          <a:p>
            <a:pPr marL="0" indent="0">
              <a:buNone/>
            </a:pPr>
            <a:r>
              <a:rPr lang="en-US" sz="1800" dirty="0">
                <a:latin typeface="Consolas"/>
                <a:cs typeface="Consolas"/>
              </a:rPr>
              <a:t>class Car{ </a:t>
            </a:r>
          </a:p>
          <a:p>
            <a:pPr marL="0" indent="0">
              <a:buNone/>
            </a:pPr>
            <a:r>
              <a:rPr lang="en-US" sz="1800" dirty="0">
                <a:latin typeface="Consolas"/>
                <a:cs typeface="Consolas"/>
              </a:rPr>
              <a:t>	String color; </a:t>
            </a:r>
          </a:p>
          <a:p>
            <a:pPr marL="0" indent="0">
              <a:buNone/>
            </a:pPr>
            <a:r>
              <a:rPr lang="en-US" sz="1800" dirty="0">
                <a:latin typeface="Consolas"/>
                <a:cs typeface="Consolas"/>
              </a:rPr>
              <a:t>	... </a:t>
            </a:r>
          </a:p>
          <a:p>
            <a:pPr marL="0" indent="0">
              <a:buNone/>
            </a:pPr>
            <a:r>
              <a:rPr lang="en-US" sz="1800" dirty="0">
                <a:latin typeface="Consolas"/>
                <a:cs typeface="Consolas"/>
              </a:rPr>
              <a:t>	</a:t>
            </a:r>
            <a:r>
              <a:rPr lang="it-IT" sz="1800" dirty="0">
                <a:latin typeface="Consolas"/>
                <a:cs typeface="Consolas"/>
              </a:rPr>
              <a:t>public Car(</a:t>
            </a:r>
            <a:r>
              <a:rPr lang="it-IT" sz="1800" dirty="0" err="1">
                <a:latin typeface="Consolas"/>
                <a:cs typeface="Consolas"/>
              </a:rPr>
              <a:t>String</a:t>
            </a:r>
            <a:r>
              <a:rPr lang="it-IT" sz="1800" dirty="0">
                <a:latin typeface="Consolas"/>
                <a:cs typeface="Consolas"/>
              </a:rPr>
              <a:t> color) {</a:t>
            </a:r>
          </a:p>
          <a:p>
            <a:pPr marL="0" indent="0">
              <a:buNone/>
            </a:pPr>
            <a:r>
              <a:rPr lang="it-IT" sz="1800" dirty="0">
                <a:latin typeface="Consolas"/>
                <a:cs typeface="Consolas"/>
              </a:rPr>
              <a:t>			</a:t>
            </a:r>
            <a:r>
              <a:rPr lang="it-IT" sz="1800" dirty="0" err="1">
                <a:solidFill>
                  <a:schemeClr val="accent6">
                    <a:lumMod val="75000"/>
                  </a:schemeClr>
                </a:solidFill>
                <a:latin typeface="Consolas"/>
                <a:cs typeface="Consolas"/>
              </a:rPr>
              <a:t>this.color</a:t>
            </a:r>
            <a:r>
              <a:rPr lang="it-IT" sz="1800" dirty="0">
                <a:solidFill>
                  <a:schemeClr val="accent6">
                    <a:lumMod val="75000"/>
                  </a:schemeClr>
                </a:solidFill>
                <a:latin typeface="Consolas"/>
                <a:cs typeface="Consolas"/>
              </a:rPr>
              <a:t> = color;</a:t>
            </a:r>
          </a:p>
          <a:p>
            <a:pPr marL="0" indent="0">
              <a:buNone/>
            </a:pPr>
            <a:r>
              <a:rPr lang="it-IT" sz="1800" dirty="0">
                <a:latin typeface="Consolas"/>
                <a:cs typeface="Consolas"/>
              </a:rPr>
              <a:t>	}</a:t>
            </a:r>
          </a:p>
          <a:p>
            <a:pPr marL="0" indent="0">
              <a:buNone/>
            </a:pPr>
            <a:r>
              <a:rPr lang="it-IT" sz="1800" dirty="0">
                <a:latin typeface="Consolas"/>
                <a:cs typeface="Consolas"/>
              </a:rPr>
              <a:t>    </a:t>
            </a:r>
          </a:p>
          <a:p>
            <a:pPr marL="0" indent="0">
              <a:buNone/>
            </a:pPr>
            <a:r>
              <a:rPr lang="it-IT" sz="1800" dirty="0">
                <a:latin typeface="Consolas"/>
                <a:cs typeface="Consolas"/>
              </a:rPr>
              <a:t>    public </a:t>
            </a:r>
            <a:r>
              <a:rPr lang="it-IT" sz="1800" dirty="0" err="1">
                <a:latin typeface="Consolas"/>
                <a:cs typeface="Consolas"/>
              </a:rPr>
              <a:t>setColorRed</a:t>
            </a:r>
            <a:r>
              <a:rPr lang="it-IT" sz="1800" dirty="0">
                <a:latin typeface="Consolas"/>
                <a:cs typeface="Consolas"/>
              </a:rPr>
              <a:t>{</a:t>
            </a:r>
          </a:p>
          <a:p>
            <a:pPr marL="0" indent="0">
              <a:buNone/>
            </a:pPr>
            <a:r>
              <a:rPr lang="it-IT" sz="1800" dirty="0">
                <a:latin typeface="Consolas"/>
                <a:cs typeface="Consolas"/>
              </a:rPr>
              <a:t>			</a:t>
            </a:r>
            <a:r>
              <a:rPr lang="it-IT" sz="1800" dirty="0">
                <a:solidFill>
                  <a:schemeClr val="accent6">
                    <a:lumMod val="75000"/>
                  </a:schemeClr>
                </a:solidFill>
                <a:latin typeface="Consolas"/>
                <a:cs typeface="Consolas"/>
              </a:rPr>
              <a:t>color = </a:t>
            </a:r>
            <a:r>
              <a:rPr lang="it-IT" sz="1800" dirty="0" err="1">
                <a:solidFill>
                  <a:schemeClr val="accent6">
                    <a:lumMod val="75000"/>
                  </a:schemeClr>
                </a:solidFill>
                <a:latin typeface="Consolas"/>
                <a:cs typeface="Consolas"/>
              </a:rPr>
              <a:t>Color.RED</a:t>
            </a:r>
            <a:r>
              <a:rPr lang="it-IT" sz="1800" dirty="0">
                <a:solidFill>
                  <a:schemeClr val="accent6">
                    <a:lumMod val="75000"/>
                  </a:schemeClr>
                </a:solidFill>
                <a:latin typeface="Consolas"/>
                <a:cs typeface="Consolas"/>
              </a:rPr>
              <a:t>;</a:t>
            </a:r>
          </a:p>
          <a:p>
            <a:pPr marL="0" indent="0">
              <a:buNone/>
            </a:pPr>
            <a:r>
              <a:rPr lang="it-IT" sz="1800" dirty="0">
                <a:latin typeface="Consolas"/>
                <a:cs typeface="Consolas"/>
              </a:rPr>
              <a:t>	}</a:t>
            </a:r>
          </a:p>
          <a:p>
            <a:pPr marL="0" indent="0">
              <a:buNone/>
            </a:pPr>
            <a:r>
              <a:rPr lang="en-US" sz="1800" dirty="0">
                <a:latin typeface="Consolas"/>
                <a:cs typeface="Consolas"/>
              </a:rPr>
              <a:t>} </a:t>
            </a:r>
          </a:p>
          <a:p>
            <a:endParaRPr lang="en-US" sz="2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17</a:t>
            </a:fld>
            <a:endParaRPr lang="it-IT" dirty="0"/>
          </a:p>
        </p:txBody>
      </p:sp>
    </p:spTree>
    <p:extLst>
      <p:ext uri="{BB962C8B-B14F-4D97-AF65-F5344CB8AC3E}">
        <p14:creationId xmlns:p14="http://schemas.microsoft.com/office/powerpoint/2010/main" val="3828083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Overloading and Polymorphism</a:t>
            </a:r>
          </a:p>
        </p:txBody>
      </p:sp>
      <p:sp>
        <p:nvSpPr>
          <p:cNvPr id="3" name="Content Placeholder 2"/>
          <p:cNvSpPr>
            <a:spLocks noGrp="1"/>
          </p:cNvSpPr>
          <p:nvPr>
            <p:ph sz="half" idx="1"/>
          </p:nvPr>
        </p:nvSpPr>
        <p:spPr/>
        <p:txBody>
          <a:bodyPr>
            <a:normAutofit lnSpcReduction="10000"/>
          </a:bodyPr>
          <a:lstStyle/>
          <a:p>
            <a:r>
              <a:rPr lang="en-US" dirty="0"/>
              <a:t>Methods may have parameters </a:t>
            </a:r>
            <a:endParaRPr lang="en-US" dirty="0">
              <a:latin typeface="Wingdings"/>
            </a:endParaRPr>
          </a:p>
          <a:p>
            <a:r>
              <a:rPr lang="en-US" dirty="0">
                <a:solidFill>
                  <a:schemeClr val="accent6">
                    <a:lumMod val="75000"/>
                  </a:schemeClr>
                </a:solidFill>
              </a:rPr>
              <a:t>Inside a Java class, methods with the same name but different overall signatures are allowed</a:t>
            </a:r>
          </a:p>
          <a:p>
            <a:r>
              <a:rPr lang="en-US" dirty="0"/>
              <a:t>A signature is made by: </a:t>
            </a:r>
          </a:p>
          <a:p>
            <a:pPr lvl="1"/>
            <a:r>
              <a:rPr lang="en-US" dirty="0"/>
              <a:t>Method name </a:t>
            </a:r>
          </a:p>
          <a:p>
            <a:pPr lvl="1"/>
            <a:r>
              <a:rPr lang="en-US" dirty="0"/>
              <a:t>Ordered list of parameters types </a:t>
            </a:r>
          </a:p>
          <a:p>
            <a:r>
              <a:rPr lang="en-US" dirty="0"/>
              <a:t>The method whose parameters types matches, is selected to be executed </a:t>
            </a:r>
          </a:p>
          <a:p>
            <a:endParaRPr lang="en-US" dirty="0"/>
          </a:p>
        </p:txBody>
      </p:sp>
      <p:sp>
        <p:nvSpPr>
          <p:cNvPr id="5" name="Content Placeholder 4">
            <a:extLst>
              <a:ext uri="{FF2B5EF4-FFF2-40B4-BE49-F238E27FC236}">
                <a16:creationId xmlns:a16="http://schemas.microsoft.com/office/drawing/2014/main" id="{11D03B7C-2A69-4746-96DB-702E7FC486EC}"/>
              </a:ext>
            </a:extLst>
          </p:cNvPr>
          <p:cNvSpPr>
            <a:spLocks noGrp="1"/>
          </p:cNvSpPr>
          <p:nvPr>
            <p:ph sz="half" idx="2"/>
          </p:nvPr>
        </p:nvSpPr>
        <p:spPr/>
        <p:txBody>
          <a:bodyPr>
            <a:normAutofit lnSpcReduction="10000"/>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return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s.length</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int</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return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s.length</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public </a:t>
            </a:r>
            <a:r>
              <a:rPr lang="it-IT" sz="1200" dirty="0" err="1">
                <a:latin typeface="Consolas" panose="020B0609020204030204" pitchFamily="49" charset="0"/>
                <a:cs typeface="Consolas" panose="020B0609020204030204" pitchFamily="49" charset="0"/>
              </a:rPr>
              <a:t>static</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void</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main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args</a:t>
            </a: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f</a:t>
            </a:r>
            <a:r>
              <a:rPr lang="it-IT" sz="1200" dirty="0">
                <a:latin typeface="Consolas" panose="020B0609020204030204" pitchFamily="49" charset="0"/>
                <a:cs typeface="Consolas" panose="020B0609020204030204" pitchFamily="49" charset="0"/>
              </a:rPr>
              <a:t> = new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a:t>
            </a:r>
            <a:r>
              <a:rPr lang="it-IT" sz="1200" i="1" dirty="0" err="1">
                <a:latin typeface="Consolas" panose="020B0609020204030204" pitchFamily="49" charset="0"/>
                <a:cs typeface="Consolas" panose="020B0609020204030204" pitchFamily="49" charset="0"/>
              </a:rPr>
              <a:t>out</a:t>
            </a:r>
            <a:r>
              <a:rPr lang="it-IT" sz="1200" dirty="0" err="1">
                <a:latin typeface="Consolas" panose="020B0609020204030204" pitchFamily="49" charset="0"/>
                <a:cs typeface="Consolas" panose="020B0609020204030204" pitchFamily="49" charset="0"/>
              </a:rPr>
              <a:t>.println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f.doit</a:t>
            </a:r>
            <a:r>
              <a:rPr lang="it-IT" sz="1200" dirty="0">
                <a:latin typeface="Consolas" panose="020B0609020204030204" pitchFamily="49" charset="0"/>
                <a:cs typeface="Consolas" panose="020B0609020204030204" pitchFamily="49" charset="0"/>
              </a:rPr>
              <a:t>(5, "</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 8</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System.</a:t>
            </a:r>
            <a:r>
              <a:rPr lang="it-IT" sz="1200" i="1" dirty="0" err="1">
                <a:latin typeface="Consolas" panose="020B0609020204030204" pitchFamily="49" charset="0"/>
                <a:cs typeface="Consolas" panose="020B0609020204030204" pitchFamily="49" charset="0"/>
              </a:rPr>
              <a:t>out</a:t>
            </a:r>
            <a:r>
              <a:rPr lang="it-IT" sz="1200" dirty="0" err="1">
                <a:latin typeface="Consolas" panose="020B0609020204030204" pitchFamily="49" charset="0"/>
                <a:cs typeface="Consolas" panose="020B0609020204030204" pitchFamily="49" charset="0"/>
              </a:rPr>
              <a:t>.println</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f.doit</a:t>
            </a:r>
            <a:r>
              <a:rPr lang="it-IT" sz="1200" dirty="0">
                <a:latin typeface="Consolas" panose="020B0609020204030204" pitchFamily="49" charset="0"/>
                <a:cs typeface="Consolas" panose="020B0609020204030204" pitchFamily="49" charset="0"/>
              </a:rPr>
              <a:t>("</a:t>
            </a:r>
            <a:r>
              <a:rPr lang="it-IT" sz="1200" dirty="0" err="1">
                <a:latin typeface="Consolas" panose="020B0609020204030204" pitchFamily="49" charset="0"/>
                <a:cs typeface="Consolas" panose="020B0609020204030204" pitchFamily="49" charset="0"/>
              </a:rPr>
              <a:t>Foo</a:t>
            </a:r>
            <a:r>
              <a:rPr lang="it-IT" sz="1200" dirty="0">
                <a:latin typeface="Consolas" panose="020B0609020204030204" pitchFamily="49" charset="0"/>
                <a:cs typeface="Consolas" panose="020B0609020204030204" pitchFamily="49" charset="0"/>
              </a:rPr>
              <a:t>", 5));  // 15</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a:p>
            <a:pPr marL="0" indent="0">
              <a:buNone/>
            </a:pPr>
            <a:endParaRPr lang="en-IT" sz="12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18</a:t>
            </a:fld>
            <a:endParaRPr lang="it-IT" dirty="0"/>
          </a:p>
        </p:txBody>
      </p:sp>
    </p:spTree>
    <p:extLst>
      <p:ext uri="{BB962C8B-B14F-4D97-AF65-F5344CB8AC3E}">
        <p14:creationId xmlns:p14="http://schemas.microsoft.com/office/powerpoint/2010/main" val="32844793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Getters and Setters</a:t>
            </a:r>
          </a:p>
        </p:txBody>
      </p:sp>
      <p:sp>
        <p:nvSpPr>
          <p:cNvPr id="3" name="Content Placeholder 2"/>
          <p:cNvSpPr>
            <a:spLocks noGrp="1"/>
          </p:cNvSpPr>
          <p:nvPr>
            <p:ph sz="half" idx="1"/>
          </p:nvPr>
        </p:nvSpPr>
        <p:spPr/>
        <p:txBody>
          <a:bodyPr>
            <a:normAutofit/>
          </a:bodyPr>
          <a:lstStyle/>
          <a:p>
            <a:r>
              <a:rPr lang="en-US" sz="2300" dirty="0"/>
              <a:t>Since </a:t>
            </a:r>
            <a:r>
              <a:rPr lang="en-US" sz="2300" dirty="0">
                <a:solidFill>
                  <a:schemeClr val="accent6">
                    <a:lumMod val="75000"/>
                  </a:schemeClr>
                </a:solidFill>
              </a:rPr>
              <a:t>attributes are usually encapsulated</a:t>
            </a:r>
            <a:r>
              <a:rPr lang="en-US" sz="2300" dirty="0">
                <a:solidFill>
                  <a:srgbClr val="E46C0A"/>
                </a:solidFill>
              </a:rPr>
              <a:t>, </a:t>
            </a:r>
            <a:r>
              <a:rPr lang="en-US" sz="2300" dirty="0"/>
              <a:t>methods for reading and writing them are useful. These methods are called </a:t>
            </a:r>
            <a:r>
              <a:rPr lang="en-US" sz="2300" dirty="0">
                <a:solidFill>
                  <a:schemeClr val="accent6">
                    <a:lumMod val="75000"/>
                  </a:schemeClr>
                </a:solidFill>
              </a:rPr>
              <a:t>getters</a:t>
            </a:r>
            <a:r>
              <a:rPr lang="en-US" sz="2300" dirty="0"/>
              <a:t> and </a:t>
            </a:r>
            <a:r>
              <a:rPr lang="en-US" sz="2300" dirty="0">
                <a:solidFill>
                  <a:schemeClr val="accent6">
                    <a:lumMod val="75000"/>
                  </a:schemeClr>
                </a:solidFill>
              </a:rPr>
              <a:t>setters</a:t>
            </a:r>
            <a:r>
              <a:rPr lang="en-US" sz="2300" dirty="0"/>
              <a:t>.</a:t>
            </a:r>
          </a:p>
          <a:p>
            <a:r>
              <a:rPr lang="en-US" sz="2300" dirty="0"/>
              <a:t>It is worth noting that, for reducing the number of errors, </a:t>
            </a:r>
            <a:r>
              <a:rPr lang="en-US" sz="2300" dirty="0">
                <a:solidFill>
                  <a:srgbClr val="E46C0A"/>
                </a:solidFill>
              </a:rPr>
              <a:t>using the same name for method parameters and class attributes is a good practice!</a:t>
            </a:r>
          </a:p>
          <a:p>
            <a:r>
              <a:rPr lang="en-US" sz="2400" i="1" dirty="0"/>
              <a:t>Can be automatically generated in IDEs. In IntelliJ Code -&gt; Generate…</a:t>
            </a:r>
            <a:endParaRPr lang="en-US" sz="2400" dirty="0"/>
          </a:p>
          <a:p>
            <a:endParaRPr lang="en-US" sz="2000" dirty="0"/>
          </a:p>
          <a:p>
            <a:pPr marL="0" indent="0">
              <a:buNone/>
            </a:pPr>
            <a:endParaRPr lang="en-US" sz="2000" dirty="0">
              <a:latin typeface="Courier"/>
              <a:cs typeface="Courier"/>
            </a:endParaRPr>
          </a:p>
          <a:p>
            <a:endParaRPr lang="en-US" sz="2000" dirty="0"/>
          </a:p>
        </p:txBody>
      </p:sp>
      <p:sp>
        <p:nvSpPr>
          <p:cNvPr id="5" name="Content Placeholder 4">
            <a:extLst>
              <a:ext uri="{FF2B5EF4-FFF2-40B4-BE49-F238E27FC236}">
                <a16:creationId xmlns:a16="http://schemas.microsoft.com/office/drawing/2014/main" id="{E32DF02E-A3E5-1B41-BFD7-01587ECEA85F}"/>
              </a:ext>
            </a:extLst>
          </p:cNvPr>
          <p:cNvSpPr>
            <a:spLocks noGrp="1"/>
          </p:cNvSpPr>
          <p:nvPr>
            <p:ph sz="half" idx="2"/>
          </p:nvPr>
        </p:nvSpPr>
        <p:spPr>
          <a:xfrm>
            <a:off x="6172200" y="1600201"/>
            <a:ext cx="4495800" cy="4525963"/>
          </a:xfrm>
        </p:spPr>
        <p:txBody>
          <a:bodyPr>
            <a:normAutofit/>
          </a:bodyPr>
          <a:lstStyle/>
          <a:p>
            <a:pPr marL="0" indent="0">
              <a:buNone/>
            </a:pPr>
            <a:r>
              <a:rPr lang="en-US" sz="1600" dirty="0">
                <a:latin typeface="Consolas"/>
                <a:cs typeface="Consolas"/>
              </a:rPr>
              <a:t>class Car { </a:t>
            </a:r>
          </a:p>
          <a:p>
            <a:pPr marL="0" indent="0">
              <a:buNone/>
            </a:pPr>
            <a:r>
              <a:rPr lang="en-US" sz="1600" dirty="0">
                <a:solidFill>
                  <a:srgbClr val="008000"/>
                </a:solidFill>
                <a:latin typeface="Consolas"/>
                <a:cs typeface="Consolas"/>
              </a:rPr>
              <a:t>  String</a:t>
            </a:r>
            <a:r>
              <a:rPr lang="en-US" sz="1600" dirty="0">
                <a:latin typeface="Consolas"/>
                <a:cs typeface="Consolas"/>
              </a:rPr>
              <a:t> </a:t>
            </a:r>
            <a:r>
              <a:rPr lang="en-US" sz="1600" dirty="0">
                <a:solidFill>
                  <a:schemeClr val="accent6">
                    <a:lumMod val="75000"/>
                  </a:schemeClr>
                </a:solidFill>
                <a:latin typeface="Consolas"/>
                <a:cs typeface="Consolas"/>
              </a:rPr>
              <a:t>color</a:t>
            </a:r>
            <a:r>
              <a:rPr lang="en-US" sz="1600" dirty="0">
                <a:latin typeface="Consolas"/>
                <a:cs typeface="Consolas"/>
              </a:rPr>
              <a:t>; </a:t>
            </a:r>
          </a:p>
          <a:p>
            <a:pPr marL="0" indent="0">
              <a:buNone/>
            </a:pPr>
            <a:r>
              <a:rPr lang="en-US" sz="1600" dirty="0">
                <a:latin typeface="Consolas"/>
                <a:cs typeface="Consolas"/>
              </a:rPr>
              <a:t>  ... </a:t>
            </a:r>
          </a:p>
          <a:p>
            <a:pPr marL="0" indent="0">
              <a:buNone/>
            </a:pPr>
            <a:r>
              <a:rPr lang="en-US" sz="1600" dirty="0">
                <a:latin typeface="Consolas"/>
                <a:cs typeface="Consolas"/>
              </a:rPr>
              <a:t>  public </a:t>
            </a:r>
            <a:r>
              <a:rPr lang="en-US" sz="1600" dirty="0">
                <a:solidFill>
                  <a:srgbClr val="008000"/>
                </a:solidFill>
                <a:latin typeface="Consolas"/>
                <a:cs typeface="Consolas"/>
              </a:rPr>
              <a:t>String</a:t>
            </a:r>
            <a:r>
              <a:rPr lang="en-US" sz="1600" dirty="0">
                <a:latin typeface="Consolas"/>
                <a:cs typeface="Consolas"/>
              </a:rPr>
              <a:t> </a:t>
            </a:r>
            <a:r>
              <a:rPr lang="en-US" sz="1600" dirty="0" err="1">
                <a:solidFill>
                  <a:srgbClr val="FF0000"/>
                </a:solidFill>
                <a:latin typeface="Consolas"/>
                <a:cs typeface="Consolas"/>
              </a:rPr>
              <a:t>get</a:t>
            </a:r>
            <a:r>
              <a:rPr lang="en-US" sz="1600" dirty="0" err="1">
                <a:latin typeface="Consolas"/>
                <a:cs typeface="Consolas"/>
              </a:rPr>
              <a:t>Color</a:t>
            </a:r>
            <a:r>
              <a:rPr lang="en-US" sz="1600" dirty="0">
                <a:latin typeface="Consolas"/>
                <a:cs typeface="Consolas"/>
              </a:rPr>
              <a:t>() {</a:t>
            </a:r>
          </a:p>
          <a:p>
            <a:pPr marL="0" indent="0">
              <a:buNone/>
            </a:pPr>
            <a:r>
              <a:rPr lang="en-US" sz="1600" dirty="0">
                <a:latin typeface="Consolas"/>
                <a:cs typeface="Consolas"/>
              </a:rPr>
              <a:t>    return </a:t>
            </a:r>
            <a:r>
              <a:rPr lang="en-US" sz="1600" dirty="0">
                <a:solidFill>
                  <a:srgbClr val="E46C0A"/>
                </a:solidFill>
                <a:latin typeface="Consolas"/>
                <a:cs typeface="Consolas"/>
              </a:rPr>
              <a:t>color</a:t>
            </a:r>
            <a:r>
              <a:rPr lang="en-US" sz="1600" dirty="0">
                <a:latin typeface="Consolas"/>
                <a:cs typeface="Consolas"/>
              </a:rPr>
              <a:t>;</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r>
              <a:rPr lang="en-US" sz="1600" dirty="0">
                <a:latin typeface="Consolas"/>
                <a:cs typeface="Consolas"/>
              </a:rPr>
              <a:t>  public void </a:t>
            </a:r>
            <a:r>
              <a:rPr lang="en-US" sz="1600" dirty="0" err="1">
                <a:solidFill>
                  <a:srgbClr val="FF0000"/>
                </a:solidFill>
                <a:latin typeface="Consolas"/>
                <a:cs typeface="Consolas"/>
              </a:rPr>
              <a:t>set</a:t>
            </a:r>
            <a:r>
              <a:rPr lang="en-US" sz="1600" dirty="0" err="1">
                <a:latin typeface="Consolas"/>
                <a:cs typeface="Consolas"/>
              </a:rPr>
              <a:t>Color</a:t>
            </a:r>
            <a:r>
              <a:rPr lang="en-US" sz="1600" dirty="0">
                <a:latin typeface="Consolas"/>
                <a:cs typeface="Consolas"/>
              </a:rPr>
              <a:t>(</a:t>
            </a:r>
            <a:r>
              <a:rPr lang="en-US" sz="1600" dirty="0">
                <a:solidFill>
                  <a:srgbClr val="008000"/>
                </a:solidFill>
                <a:latin typeface="Consolas"/>
                <a:cs typeface="Consolas"/>
              </a:rPr>
              <a:t>String</a:t>
            </a:r>
            <a:r>
              <a:rPr lang="en-US" sz="1600" dirty="0">
                <a:latin typeface="Consolas"/>
                <a:cs typeface="Consolas"/>
              </a:rPr>
              <a:t> </a:t>
            </a:r>
            <a:r>
              <a:rPr lang="en-US" sz="1600" dirty="0">
                <a:solidFill>
                  <a:srgbClr val="E46C0A"/>
                </a:solidFill>
                <a:latin typeface="Consolas"/>
                <a:cs typeface="Consolas"/>
              </a:rPr>
              <a:t>color</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this.</a:t>
            </a:r>
            <a:r>
              <a:rPr lang="en-US" sz="1600" dirty="0" err="1">
                <a:solidFill>
                  <a:srgbClr val="E46C0A"/>
                </a:solidFill>
                <a:latin typeface="Consolas"/>
                <a:cs typeface="Consolas"/>
              </a:rPr>
              <a:t>color</a:t>
            </a:r>
            <a:r>
              <a:rPr lang="en-US" sz="1600" dirty="0">
                <a:latin typeface="Consolas"/>
                <a:cs typeface="Consolas"/>
              </a:rPr>
              <a:t> = </a:t>
            </a:r>
            <a:r>
              <a:rPr lang="en-US" sz="1600" dirty="0">
                <a:solidFill>
                  <a:srgbClr val="E46C0A"/>
                </a:solidFill>
                <a:latin typeface="Consolas"/>
                <a:cs typeface="Consolas"/>
              </a:rPr>
              <a:t>color</a:t>
            </a:r>
            <a:r>
              <a:rPr lang="en-US" sz="1600" dirty="0">
                <a:latin typeface="Consolas"/>
                <a:cs typeface="Consolas"/>
              </a:rPr>
              <a:t>;</a:t>
            </a:r>
          </a:p>
          <a:p>
            <a:pPr marL="0" indent="0">
              <a:buNone/>
            </a:pPr>
            <a:r>
              <a:rPr lang="en-US" sz="1600" dirty="0">
                <a:latin typeface="Consolas"/>
                <a:cs typeface="Consolas"/>
              </a:rPr>
              <a:t>  }	</a:t>
            </a:r>
          </a:p>
          <a:p>
            <a:pPr marL="0" indent="0">
              <a:buNone/>
            </a:pPr>
            <a:r>
              <a:rPr lang="en-US" sz="1600" dirty="0">
                <a:latin typeface="Consolas"/>
                <a:cs typeface="Consolas"/>
              </a:rPr>
              <a:t>}</a:t>
            </a: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19</a:t>
            </a:fld>
            <a:endParaRPr lang="it-IT" dirty="0"/>
          </a:p>
        </p:txBody>
      </p:sp>
    </p:spTree>
    <p:extLst>
      <p:ext uri="{BB962C8B-B14F-4D97-AF65-F5344CB8AC3E}">
        <p14:creationId xmlns:p14="http://schemas.microsoft.com/office/powerpoint/2010/main" val="2802160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it-IT" dirty="0" err="1"/>
              <a:t>Classes</a:t>
            </a:r>
            <a:r>
              <a:rPr lang="it-IT" dirty="0"/>
              <a:t> and Objects</a:t>
            </a:r>
          </a:p>
        </p:txBody>
      </p:sp>
    </p:spTree>
    <p:extLst>
      <p:ext uri="{BB962C8B-B14F-4D97-AF65-F5344CB8AC3E}">
        <p14:creationId xmlns:p14="http://schemas.microsoft.com/office/powerpoint/2010/main" val="3808102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DC627C-C4A0-CE4E-82EF-034876FCD0AB}"/>
              </a:ext>
            </a:extLst>
          </p:cNvPr>
          <p:cNvSpPr>
            <a:spLocks noGrp="1"/>
          </p:cNvSpPr>
          <p:nvPr>
            <p:ph type="title"/>
          </p:nvPr>
        </p:nvSpPr>
        <p:spPr/>
        <p:txBody>
          <a:bodyPr/>
          <a:lstStyle/>
          <a:p>
            <a:r>
              <a:rPr lang="en-US" dirty="0"/>
              <a:t>Getters and Setters</a:t>
            </a:r>
            <a:endParaRPr lang="en-IT" dirty="0"/>
          </a:p>
        </p:txBody>
      </p:sp>
      <p:sp>
        <p:nvSpPr>
          <p:cNvPr id="7" name="Content Placeholder 6">
            <a:extLst>
              <a:ext uri="{FF2B5EF4-FFF2-40B4-BE49-F238E27FC236}">
                <a16:creationId xmlns:a16="http://schemas.microsoft.com/office/drawing/2014/main" id="{E3CAED40-FB34-F44A-9BFA-45E78EA5EEFD}"/>
              </a:ext>
            </a:extLst>
          </p:cNvPr>
          <p:cNvSpPr>
            <a:spLocks noGrp="1"/>
          </p:cNvSpPr>
          <p:nvPr>
            <p:ph idx="1"/>
          </p:nvPr>
        </p:nvSpPr>
        <p:spPr/>
        <p:txBody>
          <a:bodyPr>
            <a:normAutofit fontScale="92500" lnSpcReduction="10000"/>
          </a:bodyPr>
          <a:lstStyle/>
          <a:p>
            <a:r>
              <a:rPr lang="en-GB" sz="2000" dirty="0"/>
              <a:t>Why use getters and setters/accessors? (Answer #1)</a:t>
            </a:r>
          </a:p>
          <a:p>
            <a:pPr lvl="1" fontAlgn="base"/>
            <a:r>
              <a:rPr lang="en-GB" sz="1600" dirty="0"/>
              <a:t>Encapsulation of behaviour associated with getting or setting the property - this allows additional functionality (like validation) to be added more easily later.</a:t>
            </a:r>
          </a:p>
          <a:p>
            <a:pPr lvl="1" fontAlgn="base"/>
            <a:r>
              <a:rPr lang="en-GB" sz="1600" dirty="0"/>
              <a:t>Hiding the internal representation of the property while exposing a property using an alternative representation.</a:t>
            </a:r>
          </a:p>
          <a:p>
            <a:pPr lvl="1" fontAlgn="base"/>
            <a:r>
              <a:rPr lang="en-GB" sz="1600" dirty="0"/>
              <a:t>Insulating your public interface from change - allowing the public interface to remain constant while the implementation changes without affecting existing consumers.</a:t>
            </a:r>
          </a:p>
          <a:p>
            <a:pPr lvl="1" fontAlgn="base"/>
            <a:r>
              <a:rPr lang="en-GB" sz="1600" dirty="0"/>
              <a:t>Controlling the lifetime and memory management (disposal) semantics of the property - particularly important in non-managed memory environments (like C++ or Objective-C).</a:t>
            </a:r>
          </a:p>
          <a:p>
            <a:pPr lvl="1" fontAlgn="base"/>
            <a:r>
              <a:rPr lang="en-GB" sz="1600" dirty="0"/>
              <a:t>Providing a debugging interception point for when a property changes at runtime - debugging when and where a property changed to a particular value can be quite difficult without this in some languages.</a:t>
            </a:r>
          </a:p>
          <a:p>
            <a:pPr lvl="1" fontAlgn="base"/>
            <a:r>
              <a:rPr lang="en-GB" sz="1600" dirty="0"/>
              <a:t>Improved interoperability with libraries that are designed to operate against property getter/setters - Mocking, Serialization, and WPF come to mind.</a:t>
            </a:r>
          </a:p>
          <a:p>
            <a:pPr lvl="1" fontAlgn="base"/>
            <a:r>
              <a:rPr lang="en-GB" sz="1600" dirty="0"/>
              <a:t>Allowing inheritors to change the semantics of how the property behaves and is exposed by overriding the getter/setter methods.</a:t>
            </a:r>
          </a:p>
          <a:p>
            <a:pPr lvl="1" fontAlgn="base"/>
            <a:r>
              <a:rPr lang="en-GB" sz="1600" dirty="0"/>
              <a:t>Allowing the getter/setter to be passed around as lambda expressions rather than values.</a:t>
            </a:r>
          </a:p>
          <a:p>
            <a:pPr lvl="1" fontAlgn="base"/>
            <a:r>
              <a:rPr lang="en-GB" sz="1600" dirty="0"/>
              <a:t>Getters and setters can allow different access levels - for example the get may be public, but the set could be protected.</a:t>
            </a:r>
          </a:p>
          <a:p>
            <a:endParaRPr lang="en-IT" sz="2000" dirty="0"/>
          </a:p>
          <a:p>
            <a:pPr marL="0" indent="0">
              <a:buNone/>
            </a:pPr>
            <a:r>
              <a:rPr lang="en-GB" sz="2000" dirty="0"/>
              <a:t>https://</a:t>
            </a:r>
            <a:r>
              <a:rPr lang="en-GB" sz="2000" dirty="0" err="1"/>
              <a:t>stackoverflow.com</a:t>
            </a:r>
            <a:r>
              <a:rPr lang="en-GB" sz="2000" dirty="0"/>
              <a:t>/questions/1568091/why-use-getters-and-setters-accessors</a:t>
            </a:r>
            <a:endParaRPr lang="en-IT" sz="2000" dirty="0"/>
          </a:p>
        </p:txBody>
      </p:sp>
      <p:sp>
        <p:nvSpPr>
          <p:cNvPr id="5" name="Slide Number Placeholder 4">
            <a:extLst>
              <a:ext uri="{FF2B5EF4-FFF2-40B4-BE49-F238E27FC236}">
                <a16:creationId xmlns:a16="http://schemas.microsoft.com/office/drawing/2014/main" id="{C99E3C1B-E111-4347-977B-16FF183B72F5}"/>
              </a:ext>
            </a:extLst>
          </p:cNvPr>
          <p:cNvSpPr>
            <a:spLocks noGrp="1"/>
          </p:cNvSpPr>
          <p:nvPr>
            <p:ph type="sldNum" sz="quarter" idx="12"/>
          </p:nvPr>
        </p:nvSpPr>
        <p:spPr/>
        <p:txBody>
          <a:bodyPr/>
          <a:lstStyle/>
          <a:p>
            <a:fld id="{D2040F39-7941-49A4-B48D-F201B18B6351}" type="slidenum">
              <a:rPr lang="it-IT" smtClean="0"/>
              <a:pPr/>
              <a:t>20</a:t>
            </a:fld>
            <a:endParaRPr lang="it-IT" dirty="0"/>
          </a:p>
        </p:txBody>
      </p:sp>
    </p:spTree>
    <p:extLst>
      <p:ext uri="{BB962C8B-B14F-4D97-AF65-F5344CB8AC3E}">
        <p14:creationId xmlns:p14="http://schemas.microsoft.com/office/powerpoint/2010/main" val="27242985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5DC627C-C4A0-CE4E-82EF-034876FCD0AB}"/>
              </a:ext>
            </a:extLst>
          </p:cNvPr>
          <p:cNvSpPr>
            <a:spLocks noGrp="1"/>
          </p:cNvSpPr>
          <p:nvPr>
            <p:ph type="title"/>
          </p:nvPr>
        </p:nvSpPr>
        <p:spPr/>
        <p:txBody>
          <a:bodyPr/>
          <a:lstStyle/>
          <a:p>
            <a:r>
              <a:rPr lang="en-US" dirty="0"/>
              <a:t>Getters and Setters</a:t>
            </a:r>
            <a:endParaRPr lang="en-IT" dirty="0"/>
          </a:p>
        </p:txBody>
      </p:sp>
      <p:sp>
        <p:nvSpPr>
          <p:cNvPr id="7" name="Content Placeholder 6">
            <a:extLst>
              <a:ext uri="{FF2B5EF4-FFF2-40B4-BE49-F238E27FC236}">
                <a16:creationId xmlns:a16="http://schemas.microsoft.com/office/drawing/2014/main" id="{E3CAED40-FB34-F44A-9BFA-45E78EA5EEFD}"/>
              </a:ext>
            </a:extLst>
          </p:cNvPr>
          <p:cNvSpPr>
            <a:spLocks noGrp="1"/>
          </p:cNvSpPr>
          <p:nvPr>
            <p:ph idx="1"/>
          </p:nvPr>
        </p:nvSpPr>
        <p:spPr/>
        <p:txBody>
          <a:bodyPr>
            <a:normAutofit/>
          </a:bodyPr>
          <a:lstStyle/>
          <a:p>
            <a:r>
              <a:rPr lang="en-GB" sz="2800" dirty="0"/>
              <a:t>Why use getters and setters/accessors? (Answer #2)</a:t>
            </a:r>
          </a:p>
          <a:p>
            <a:pPr lvl="1"/>
            <a:r>
              <a:rPr lang="en-GB" sz="2000" dirty="0">
                <a:solidFill>
                  <a:schemeClr val="accent6">
                    <a:lumMod val="75000"/>
                  </a:schemeClr>
                </a:solidFill>
              </a:rPr>
              <a:t>Because 2 weeks (months, years) from now when you realize that your setter needs to do more than just set the value, you'll also realize that the property has been used directly in 238 other classes :-)</a:t>
            </a:r>
            <a:endParaRPr lang="en-IT" sz="2000" dirty="0">
              <a:solidFill>
                <a:schemeClr val="accent6">
                  <a:lumMod val="75000"/>
                </a:schemeClr>
              </a:solidFill>
            </a:endParaRPr>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endParaRPr lang="en-GB" sz="2000" dirty="0"/>
          </a:p>
          <a:p>
            <a:pPr marL="0" indent="0">
              <a:buNone/>
            </a:pPr>
            <a:r>
              <a:rPr lang="en-GB" sz="2000" dirty="0"/>
              <a:t>https://</a:t>
            </a:r>
            <a:r>
              <a:rPr lang="en-GB" sz="2000" dirty="0" err="1"/>
              <a:t>stackoverflow.com</a:t>
            </a:r>
            <a:r>
              <a:rPr lang="en-GB" sz="2000" dirty="0"/>
              <a:t>/questions/1568091/why-use-getters-and-setters-accessors</a:t>
            </a:r>
            <a:endParaRPr lang="en-IT" sz="2000" dirty="0"/>
          </a:p>
        </p:txBody>
      </p:sp>
      <p:sp>
        <p:nvSpPr>
          <p:cNvPr id="5" name="Slide Number Placeholder 4">
            <a:extLst>
              <a:ext uri="{FF2B5EF4-FFF2-40B4-BE49-F238E27FC236}">
                <a16:creationId xmlns:a16="http://schemas.microsoft.com/office/drawing/2014/main" id="{C99E3C1B-E111-4347-977B-16FF183B72F5}"/>
              </a:ext>
            </a:extLst>
          </p:cNvPr>
          <p:cNvSpPr>
            <a:spLocks noGrp="1"/>
          </p:cNvSpPr>
          <p:nvPr>
            <p:ph type="sldNum" sz="quarter" idx="12"/>
          </p:nvPr>
        </p:nvSpPr>
        <p:spPr/>
        <p:txBody>
          <a:bodyPr/>
          <a:lstStyle/>
          <a:p>
            <a:fld id="{D2040F39-7941-49A4-B48D-F201B18B6351}" type="slidenum">
              <a:rPr lang="it-IT" smtClean="0"/>
              <a:pPr/>
              <a:t>21</a:t>
            </a:fld>
            <a:endParaRPr lang="it-IT" dirty="0"/>
          </a:p>
        </p:txBody>
      </p:sp>
    </p:spTree>
    <p:extLst>
      <p:ext uri="{BB962C8B-B14F-4D97-AF65-F5344CB8AC3E}">
        <p14:creationId xmlns:p14="http://schemas.microsoft.com/office/powerpoint/2010/main" val="39089767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B2F1F-24E2-0042-BFE2-F2E7359917F7}"/>
              </a:ext>
            </a:extLst>
          </p:cNvPr>
          <p:cNvSpPr>
            <a:spLocks noGrp="1"/>
          </p:cNvSpPr>
          <p:nvPr>
            <p:ph type="title"/>
          </p:nvPr>
        </p:nvSpPr>
        <p:spPr/>
        <p:txBody>
          <a:bodyPr/>
          <a:lstStyle/>
          <a:p>
            <a:r>
              <a:rPr lang="en-GB" dirty="0" err="1"/>
              <a:t>toString</a:t>
            </a:r>
            <a:r>
              <a:rPr lang="en-GB" dirty="0"/>
              <a:t>()</a:t>
            </a:r>
          </a:p>
        </p:txBody>
      </p:sp>
      <p:sp>
        <p:nvSpPr>
          <p:cNvPr id="3" name="Content Placeholder 2">
            <a:extLst>
              <a:ext uri="{FF2B5EF4-FFF2-40B4-BE49-F238E27FC236}">
                <a16:creationId xmlns:a16="http://schemas.microsoft.com/office/drawing/2014/main" id="{1FD9B60E-21BE-054C-BAB2-160C36561B84}"/>
              </a:ext>
            </a:extLst>
          </p:cNvPr>
          <p:cNvSpPr>
            <a:spLocks noGrp="1"/>
          </p:cNvSpPr>
          <p:nvPr>
            <p:ph sz="half" idx="2"/>
          </p:nvPr>
        </p:nvSpPr>
        <p:spPr/>
        <p:txBody>
          <a:bodyPr>
            <a:normAutofit fontScale="47500" lnSpcReduction="20000"/>
          </a:bodyPr>
          <a:lstStyle/>
          <a:p>
            <a:pPr marL="0" indent="0">
              <a:buNone/>
            </a:pPr>
            <a:r>
              <a:rPr lang="it-IT" dirty="0">
                <a:latin typeface="Consolas" panose="020B0609020204030204" pitchFamily="49" charset="0"/>
                <a:cs typeface="Consolas" panose="020B0609020204030204" pitchFamily="49" charset="0"/>
              </a:rPr>
              <a:t>public </a:t>
            </a:r>
            <a:r>
              <a:rPr lang="it-IT" dirty="0" err="1">
                <a:latin typeface="Consolas" panose="020B0609020204030204" pitchFamily="49" charset="0"/>
                <a:cs typeface="Consolas" panose="020B0609020204030204" pitchFamily="49" charset="0"/>
              </a:rPr>
              <a:t>class</a:t>
            </a:r>
            <a:r>
              <a:rPr lang="it-IT" dirty="0">
                <a:latin typeface="Consolas" panose="020B0609020204030204" pitchFamily="49" charset="0"/>
                <a:cs typeface="Consolas" panose="020B0609020204030204" pitchFamily="49" charset="0"/>
              </a:rPr>
              <a:t> Point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x, y;</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public Point(</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x, </a:t>
            </a:r>
            <a:r>
              <a:rPr lang="it-IT" dirty="0" err="1">
                <a:latin typeface="Consolas" panose="020B0609020204030204" pitchFamily="49" charset="0"/>
                <a:cs typeface="Consolas" panose="020B0609020204030204" pitchFamily="49" charset="0"/>
              </a:rPr>
              <a:t>int</a:t>
            </a:r>
            <a:r>
              <a:rPr lang="it-IT" dirty="0">
                <a:latin typeface="Consolas" panose="020B0609020204030204" pitchFamily="49" charset="0"/>
                <a:cs typeface="Consolas" panose="020B0609020204030204" pitchFamily="49" charset="0"/>
              </a:rPr>
              <a:t> y)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this.x</a:t>
            </a:r>
            <a:r>
              <a:rPr lang="it-IT" dirty="0">
                <a:latin typeface="Consolas" panose="020B0609020204030204" pitchFamily="49" charset="0"/>
                <a:cs typeface="Consolas" panose="020B0609020204030204" pitchFamily="49" charset="0"/>
              </a:rPr>
              <a:t> = x;</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this.y</a:t>
            </a:r>
            <a:r>
              <a:rPr lang="it-IT" dirty="0">
                <a:latin typeface="Consolas" panose="020B0609020204030204" pitchFamily="49" charset="0"/>
                <a:cs typeface="Consolas" panose="020B0609020204030204" pitchFamily="49" charset="0"/>
              </a:rPr>
              <a:t> = y;</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Override</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public </a:t>
            </a:r>
            <a:r>
              <a:rPr lang="it-IT" dirty="0" err="1">
                <a:solidFill>
                  <a:schemeClr val="accent6">
                    <a:lumMod val="75000"/>
                  </a:schemeClr>
                </a:solidFill>
                <a:latin typeface="Consolas" panose="020B0609020204030204" pitchFamily="49" charset="0"/>
                <a:cs typeface="Consolas" panose="020B0609020204030204" pitchFamily="49" charset="0"/>
              </a:rPr>
              <a:t>String</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toString</a:t>
            </a: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return</a:t>
            </a:r>
            <a:r>
              <a:rPr lang="it-IT" dirty="0">
                <a:solidFill>
                  <a:schemeClr val="accent6">
                    <a:lumMod val="75000"/>
                  </a:schemeClr>
                </a:solidFill>
                <a:latin typeface="Consolas" panose="020B0609020204030204" pitchFamily="49" charset="0"/>
                <a:cs typeface="Consolas" panose="020B0609020204030204" pitchFamily="49" charset="0"/>
              </a:rPr>
              <a:t> "Point{"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"x=" + x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 y=" + y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solidFill>
                  <a:schemeClr val="accent6">
                    <a:lumMod val="75000"/>
                  </a:schemeClr>
                </a:solidFill>
                <a:latin typeface="Consolas" panose="020B0609020204030204" pitchFamily="49" charset="0"/>
                <a:cs typeface="Consolas" panose="020B0609020204030204" pitchFamily="49" charset="0"/>
              </a:rPr>
            </a:br>
            <a:r>
              <a:rPr lang="it-IT" dirty="0">
                <a:solidFill>
                  <a:schemeClr val="accent6">
                    <a:lumMod val="75000"/>
                  </a:schemeClr>
                </a:solidFill>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public </a:t>
            </a:r>
            <a:r>
              <a:rPr lang="it-IT" dirty="0" err="1">
                <a:latin typeface="Consolas" panose="020B0609020204030204" pitchFamily="49" charset="0"/>
                <a:cs typeface="Consolas" panose="020B0609020204030204" pitchFamily="49" charset="0"/>
              </a:rPr>
              <a:t>static</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void</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main</a:t>
            </a:r>
            <a:r>
              <a:rPr lang="it-IT" dirty="0">
                <a:latin typeface="Consolas" panose="020B0609020204030204" pitchFamily="49" charset="0"/>
                <a:cs typeface="Consolas" panose="020B0609020204030204" pitchFamily="49" charset="0"/>
              </a:rPr>
              <a:t>(</a:t>
            </a:r>
            <a:r>
              <a:rPr lang="it-IT" dirty="0" err="1">
                <a:latin typeface="Consolas" panose="020B0609020204030204" pitchFamily="49" charset="0"/>
                <a:cs typeface="Consolas" panose="020B0609020204030204" pitchFamily="49" charset="0"/>
              </a:rPr>
              <a:t>String</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args</a:t>
            </a: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System.</a:t>
            </a:r>
            <a:r>
              <a:rPr lang="it-IT" i="1" dirty="0" err="1">
                <a:latin typeface="Consolas" panose="020B0609020204030204" pitchFamily="49" charset="0"/>
                <a:cs typeface="Consolas" panose="020B0609020204030204" pitchFamily="49" charset="0"/>
              </a:rPr>
              <a:t>out</a:t>
            </a:r>
            <a:r>
              <a:rPr lang="it-IT" dirty="0" err="1">
                <a:latin typeface="Consolas" panose="020B0609020204030204" pitchFamily="49" charset="0"/>
                <a:cs typeface="Consolas" panose="020B0609020204030204" pitchFamily="49" charset="0"/>
              </a:rPr>
              <a:t>.println</a:t>
            </a:r>
            <a:r>
              <a:rPr lang="it-IT" dirty="0">
                <a:latin typeface="Consolas" panose="020B0609020204030204" pitchFamily="49" charset="0"/>
                <a:cs typeface="Consolas" panose="020B0609020204030204" pitchFamily="49" charset="0"/>
              </a:rPr>
              <a:t>(new Point(2, 3));</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    }</a:t>
            </a:r>
            <a:br>
              <a:rPr lang="it-IT" dirty="0">
                <a:latin typeface="Consolas" panose="020B0609020204030204" pitchFamily="49" charset="0"/>
                <a:cs typeface="Consolas" panose="020B0609020204030204" pitchFamily="49" charset="0"/>
              </a:rPr>
            </a:br>
            <a:r>
              <a:rPr lang="it-IT" dirty="0">
                <a:latin typeface="Consolas" panose="020B0609020204030204" pitchFamily="49" charset="0"/>
                <a:cs typeface="Consolas" panose="020B0609020204030204" pitchFamily="49" charset="0"/>
              </a:rPr>
              <a:t>}</a:t>
            </a:r>
          </a:p>
          <a:p>
            <a:pPr marL="0" indent="0">
              <a:buNone/>
            </a:pPr>
            <a:endParaRPr lang="it-IT" dirty="0">
              <a:latin typeface="Consolas" panose="020B0609020204030204" pitchFamily="49" charset="0"/>
              <a:cs typeface="Consolas" panose="020B0609020204030204" pitchFamily="49" charset="0"/>
            </a:endParaRPr>
          </a:p>
          <a:p>
            <a:pPr marL="0" indent="0">
              <a:buNone/>
            </a:pPr>
            <a:r>
              <a:rPr lang="it-IT" dirty="0">
                <a:latin typeface="Consolas" panose="020B0609020204030204" pitchFamily="49" charset="0"/>
                <a:cs typeface="Consolas" panose="020B0609020204030204" pitchFamily="49" charset="0"/>
              </a:rPr>
              <a:t># Output</a:t>
            </a:r>
          </a:p>
          <a:p>
            <a:pPr marL="0" indent="0">
              <a:buNone/>
            </a:pPr>
            <a:r>
              <a:rPr lang="it-IT" dirty="0">
                <a:latin typeface="Consolas" panose="020B0609020204030204" pitchFamily="49" charset="0"/>
                <a:cs typeface="Consolas" panose="020B0609020204030204" pitchFamily="49" charset="0"/>
              </a:rPr>
              <a:t>Point{x=2, y=3}</a:t>
            </a:r>
            <a:br>
              <a:rPr lang="it-IT" dirty="0">
                <a:latin typeface="Consolas" panose="020B0609020204030204" pitchFamily="49" charset="0"/>
                <a:cs typeface="Consolas" panose="020B0609020204030204" pitchFamily="49" charset="0"/>
              </a:rPr>
            </a:br>
            <a:endParaRPr lang="it-IT" dirty="0">
              <a:latin typeface="Consolas" panose="020B0609020204030204" pitchFamily="49" charset="0"/>
              <a:cs typeface="Consolas" panose="020B0609020204030204" pitchFamily="49" charset="0"/>
            </a:endParaRPr>
          </a:p>
          <a:p>
            <a:endParaRPr lang="en-IT" dirty="0"/>
          </a:p>
        </p:txBody>
      </p:sp>
      <p:sp>
        <p:nvSpPr>
          <p:cNvPr id="4" name="Slide Number Placeholder 3">
            <a:extLst>
              <a:ext uri="{FF2B5EF4-FFF2-40B4-BE49-F238E27FC236}">
                <a16:creationId xmlns:a16="http://schemas.microsoft.com/office/drawing/2014/main" id="{A4C53002-338C-7F40-A1DC-D98F01ABD08D}"/>
              </a:ext>
            </a:extLst>
          </p:cNvPr>
          <p:cNvSpPr>
            <a:spLocks noGrp="1"/>
          </p:cNvSpPr>
          <p:nvPr>
            <p:ph type="sldNum" sz="quarter" idx="12"/>
          </p:nvPr>
        </p:nvSpPr>
        <p:spPr/>
        <p:txBody>
          <a:bodyPr/>
          <a:lstStyle/>
          <a:p>
            <a:fld id="{D2040F39-7941-49A4-B48D-F201B18B6351}" type="slidenum">
              <a:rPr lang="it-IT" smtClean="0"/>
              <a:pPr/>
              <a:t>22</a:t>
            </a:fld>
            <a:endParaRPr lang="it-IT" dirty="0"/>
          </a:p>
        </p:txBody>
      </p:sp>
      <p:sp>
        <p:nvSpPr>
          <p:cNvPr id="7" name="Content Placeholder 6">
            <a:extLst>
              <a:ext uri="{FF2B5EF4-FFF2-40B4-BE49-F238E27FC236}">
                <a16:creationId xmlns:a16="http://schemas.microsoft.com/office/drawing/2014/main" id="{E599DDD3-A3EA-4D4C-BFAC-C55E0683A274}"/>
              </a:ext>
            </a:extLst>
          </p:cNvPr>
          <p:cNvSpPr>
            <a:spLocks noGrp="1"/>
          </p:cNvSpPr>
          <p:nvPr>
            <p:ph sz="half" idx="1"/>
          </p:nvPr>
        </p:nvSpPr>
        <p:spPr/>
        <p:txBody>
          <a:bodyPr>
            <a:noAutofit/>
          </a:bodyPr>
          <a:lstStyle/>
          <a:p>
            <a:r>
              <a:rPr lang="en-GB" sz="1400" dirty="0"/>
              <a:t>It is handy to obtain a </a:t>
            </a:r>
            <a:r>
              <a:rPr lang="en-GB" sz="1400" dirty="0">
                <a:solidFill>
                  <a:schemeClr val="accent6">
                    <a:lumMod val="75000"/>
                  </a:schemeClr>
                </a:solidFill>
              </a:rPr>
              <a:t>textual representation </a:t>
            </a:r>
            <a:r>
              <a:rPr lang="en-GB" sz="1400" dirty="0"/>
              <a:t>from objects</a:t>
            </a:r>
          </a:p>
          <a:p>
            <a:r>
              <a:rPr lang="en-GB" sz="1400" dirty="0"/>
              <a:t>In order to provide objects with this feature the method </a:t>
            </a:r>
            <a:r>
              <a:rPr lang="en-GB" sz="1400" i="1" dirty="0" err="1"/>
              <a:t>toString</a:t>
            </a:r>
            <a:r>
              <a:rPr lang="en-GB" sz="1400" i="1" dirty="0"/>
              <a:t>() </a:t>
            </a:r>
            <a:r>
              <a:rPr lang="en-GB" sz="1400" dirty="0"/>
              <a:t>have to be overridden (the default implementation resides in the Object class)</a:t>
            </a:r>
          </a:p>
          <a:p>
            <a:r>
              <a:rPr lang="en-US" sz="1400" i="1" dirty="0"/>
              <a:t>Can be automatically generated in IDEs. In IntelliJ Code -&gt; Generate…</a:t>
            </a:r>
            <a:endParaRPr lang="en-US" sz="1400" dirty="0"/>
          </a:p>
          <a:p>
            <a:endParaRPr lang="en-IT" sz="1200" dirty="0"/>
          </a:p>
          <a:p>
            <a:pPr marL="0" indent="0">
              <a:buNone/>
            </a:pPr>
            <a:r>
              <a:rPr lang="en-GB" sz="1000" dirty="0">
                <a:latin typeface="Consolas" panose="020B0609020204030204" pitchFamily="49" charset="0"/>
                <a:cs typeface="Consolas" panose="020B0609020204030204" pitchFamily="49" charset="0"/>
              </a:rPr>
              <a:t>public class Point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int x, y;</a:t>
            </a:r>
            <a:br>
              <a:rPr lang="en-GB" sz="1000" dirty="0">
                <a:latin typeface="Consolas" panose="020B0609020204030204" pitchFamily="49" charset="0"/>
                <a:cs typeface="Consolas" panose="020B0609020204030204" pitchFamily="49" charset="0"/>
              </a:rPr>
            </a:b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public Point(int x, int y)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this.x</a:t>
            </a:r>
            <a:r>
              <a:rPr lang="en-GB" sz="1000" dirty="0">
                <a:latin typeface="Consolas" panose="020B0609020204030204" pitchFamily="49" charset="0"/>
                <a:cs typeface="Consolas" panose="020B0609020204030204" pitchFamily="49" charset="0"/>
              </a:rPr>
              <a:t> = x;</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this.y</a:t>
            </a:r>
            <a:r>
              <a:rPr lang="en-GB" sz="1000" dirty="0">
                <a:latin typeface="Consolas" panose="020B0609020204030204" pitchFamily="49" charset="0"/>
                <a:cs typeface="Consolas" panose="020B0609020204030204" pitchFamily="49" charset="0"/>
              </a:rPr>
              <a:t> = y;</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br>
              <a:rPr lang="en-GB" sz="1000" dirty="0">
                <a:latin typeface="Consolas" panose="020B0609020204030204" pitchFamily="49" charset="0"/>
                <a:cs typeface="Consolas" panose="020B0609020204030204" pitchFamily="49" charset="0"/>
              </a:rPr>
            </a:b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public static void main(String[] </a:t>
            </a:r>
            <a:r>
              <a:rPr lang="en-GB" sz="1000" dirty="0" err="1">
                <a:latin typeface="Consolas" panose="020B0609020204030204" pitchFamily="49" charset="0"/>
                <a:cs typeface="Consolas" panose="020B0609020204030204" pitchFamily="49" charset="0"/>
              </a:rPr>
              <a:t>args</a:t>
            </a:r>
            <a:r>
              <a:rPr lang="en-GB" sz="1000" dirty="0">
                <a:latin typeface="Consolas" panose="020B0609020204030204" pitchFamily="49" charset="0"/>
                <a:cs typeface="Consolas" panose="020B0609020204030204" pitchFamily="49" charset="0"/>
              </a:rPr>
              <a:t>) {</a:t>
            </a:r>
          </a:p>
          <a:p>
            <a:pPr marL="0" indent="0">
              <a:buNone/>
            </a:pPr>
            <a:r>
              <a:rPr lang="en-GB" sz="1000" dirty="0">
                <a:latin typeface="Consolas" panose="020B0609020204030204" pitchFamily="49" charset="0"/>
                <a:cs typeface="Consolas" panose="020B0609020204030204" pitchFamily="49" charset="0"/>
              </a:rPr>
              <a:t>        Point p = new Point(2, 3);</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System.out.println</a:t>
            </a:r>
            <a:r>
              <a:rPr lang="en-GB" sz="1000" dirty="0">
                <a:latin typeface="Consolas" panose="020B0609020204030204" pitchFamily="49" charset="0"/>
                <a:cs typeface="Consolas" panose="020B0609020204030204" pitchFamily="49" charset="0"/>
              </a:rPr>
              <a:t>(p);</a:t>
            </a:r>
          </a:p>
          <a:p>
            <a:pPr marL="0" indent="0">
              <a:buNone/>
            </a:pPr>
            <a:r>
              <a:rPr lang="en-GB" sz="1000" dirty="0">
                <a:latin typeface="Consolas" panose="020B0609020204030204" pitchFamily="49" charset="0"/>
                <a:cs typeface="Consolas" panose="020B0609020204030204" pitchFamily="49" charset="0"/>
              </a:rPr>
              <a:t>        </a:t>
            </a:r>
            <a:r>
              <a:rPr lang="en-GB" sz="1000" dirty="0" err="1">
                <a:latin typeface="Consolas" panose="020B0609020204030204" pitchFamily="49" charset="0"/>
                <a:cs typeface="Consolas" panose="020B0609020204030204" pitchFamily="49" charset="0"/>
              </a:rPr>
              <a:t>System.</a:t>
            </a:r>
            <a:r>
              <a:rPr lang="en-GB" sz="1000" i="1" dirty="0" err="1">
                <a:latin typeface="Consolas" panose="020B0609020204030204" pitchFamily="49" charset="0"/>
                <a:cs typeface="Consolas" panose="020B0609020204030204" pitchFamily="49" charset="0"/>
              </a:rPr>
              <a:t>out</a:t>
            </a:r>
            <a:r>
              <a:rPr lang="en-GB" sz="1000" dirty="0" err="1">
                <a:latin typeface="Consolas" panose="020B0609020204030204" pitchFamily="49" charset="0"/>
                <a:cs typeface="Consolas" panose="020B0609020204030204" pitchFamily="49" charset="0"/>
              </a:rPr>
              <a:t>.println</a:t>
            </a:r>
            <a:r>
              <a:rPr lang="en-GB" sz="1000" dirty="0">
                <a:latin typeface="Consolas" panose="020B0609020204030204" pitchFamily="49" charset="0"/>
                <a:cs typeface="Consolas" panose="020B0609020204030204" pitchFamily="49" charset="0"/>
              </a:rPr>
              <a:t>(</a:t>
            </a:r>
            <a:r>
              <a:rPr lang="en-GB" sz="1000" dirty="0" err="1">
                <a:latin typeface="Consolas" panose="020B0609020204030204" pitchFamily="49" charset="0"/>
                <a:cs typeface="Consolas" panose="020B0609020204030204" pitchFamily="49" charset="0"/>
              </a:rPr>
              <a:t>System.</a:t>
            </a:r>
            <a:r>
              <a:rPr lang="en-GB" sz="1000" i="1" dirty="0" err="1">
                <a:latin typeface="Consolas" panose="020B0609020204030204" pitchFamily="49" charset="0"/>
                <a:cs typeface="Consolas" panose="020B0609020204030204" pitchFamily="49" charset="0"/>
              </a:rPr>
              <a:t>identityHashCode</a:t>
            </a:r>
            <a:r>
              <a:rPr lang="en-GB" sz="1000" dirty="0">
                <a:latin typeface="Consolas" panose="020B0609020204030204" pitchFamily="49" charset="0"/>
                <a:cs typeface="Consolas" panose="020B0609020204030204" pitchFamily="49" charset="0"/>
              </a:rPr>
              <a:t>(p));</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    }</a:t>
            </a:r>
            <a:br>
              <a:rPr lang="en-GB" sz="1000" dirty="0">
                <a:latin typeface="Consolas" panose="020B0609020204030204" pitchFamily="49" charset="0"/>
                <a:cs typeface="Consolas" panose="020B0609020204030204" pitchFamily="49" charset="0"/>
              </a:rPr>
            </a:br>
            <a:r>
              <a:rPr lang="en-GB" sz="1000" dirty="0">
                <a:latin typeface="Consolas" panose="020B0609020204030204" pitchFamily="49" charset="0"/>
                <a:cs typeface="Consolas" panose="020B0609020204030204" pitchFamily="49" charset="0"/>
              </a:rPr>
              <a:t>}</a:t>
            </a:r>
          </a:p>
          <a:p>
            <a:pPr marL="0" indent="0">
              <a:buNone/>
            </a:pPr>
            <a:r>
              <a:rPr lang="en-GB" sz="1000" dirty="0">
                <a:latin typeface="Consolas" panose="020B0609020204030204" pitchFamily="49" charset="0"/>
                <a:cs typeface="Consolas" panose="020B0609020204030204" pitchFamily="49" charset="0"/>
              </a:rPr>
              <a:t># Output</a:t>
            </a:r>
          </a:p>
          <a:p>
            <a:pPr marL="0" indent="0">
              <a:buNone/>
            </a:pPr>
            <a:r>
              <a:rPr lang="en-GB" sz="1000" dirty="0">
                <a:latin typeface="Consolas" panose="020B0609020204030204" pitchFamily="49" charset="0"/>
                <a:cs typeface="Consolas" panose="020B0609020204030204" pitchFamily="49" charset="0"/>
                <a:hlinkClick r:id="rId2"/>
              </a:rPr>
              <a:t>org.nbicocchi.localmods.Point@7344699f</a:t>
            </a:r>
            <a:endParaRPr lang="en-GB" sz="1000" dirty="0">
              <a:latin typeface="Consolas" panose="020B0609020204030204" pitchFamily="49" charset="0"/>
              <a:cs typeface="Consolas" panose="020B0609020204030204" pitchFamily="49" charset="0"/>
            </a:endParaRPr>
          </a:p>
          <a:p>
            <a:pPr marL="0" indent="0">
              <a:buNone/>
            </a:pPr>
            <a:r>
              <a:rPr lang="en-IT" sz="1000" dirty="0">
                <a:latin typeface="Consolas" panose="020B0609020204030204" pitchFamily="49" charset="0"/>
                <a:cs typeface="Consolas" panose="020B0609020204030204" pitchFamily="49" charset="0"/>
              </a:rPr>
              <a:t>1933863327</a:t>
            </a:r>
            <a:endParaRPr lang="en-GB" sz="1000" dirty="0">
              <a:latin typeface="Consolas" panose="020B0609020204030204" pitchFamily="49" charset="0"/>
              <a:cs typeface="Consolas" panose="020B0609020204030204" pitchFamily="49" charset="0"/>
            </a:endParaRPr>
          </a:p>
          <a:p>
            <a:pPr marL="0" indent="0">
              <a:buNone/>
            </a:pPr>
            <a:endParaRPr lang="en-GB" sz="1200" dirty="0">
              <a:latin typeface="Consolas" panose="020B0609020204030204" pitchFamily="49" charset="0"/>
              <a:cs typeface="Consolas" panose="020B0609020204030204" pitchFamily="49" charset="0"/>
            </a:endParaRPr>
          </a:p>
          <a:p>
            <a:pPr marL="0" indent="0">
              <a:buNone/>
            </a:pPr>
            <a:endParaRPr lang="en-IT" sz="1200" dirty="0">
              <a:latin typeface="Consolas" panose="020B0609020204030204" pitchFamily="49" charset="0"/>
              <a:cs typeface="Consolas" panose="020B0609020204030204" pitchFamily="49" charset="0"/>
            </a:endParaRPr>
          </a:p>
          <a:p>
            <a:pPr marL="0" indent="0">
              <a:buNone/>
            </a:pPr>
            <a:endParaRPr lang="en-IT" sz="1200" dirty="0"/>
          </a:p>
        </p:txBody>
      </p:sp>
    </p:spTree>
    <p:extLst>
      <p:ext uri="{BB962C8B-B14F-4D97-AF65-F5344CB8AC3E}">
        <p14:creationId xmlns:p14="http://schemas.microsoft.com/office/powerpoint/2010/main" val="1540221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Static attributes and methods </a:t>
            </a:r>
            <a:endParaRPr lang="it-IT" dirty="0"/>
          </a:p>
        </p:txBody>
      </p:sp>
    </p:spTree>
    <p:extLst>
      <p:ext uri="{BB962C8B-B14F-4D97-AF65-F5344CB8AC3E}">
        <p14:creationId xmlns:p14="http://schemas.microsoft.com/office/powerpoint/2010/main" val="2579629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sz="half" idx="1"/>
          </p:nvPr>
        </p:nvSpPr>
        <p:spPr/>
        <p:txBody>
          <a:bodyPr>
            <a:normAutofit/>
          </a:bodyPr>
          <a:lstStyle/>
          <a:p>
            <a:r>
              <a:rPr lang="en-US" sz="2000" dirty="0">
                <a:solidFill>
                  <a:schemeClr val="accent6">
                    <a:lumMod val="75000"/>
                  </a:schemeClr>
                </a:solidFill>
              </a:rPr>
              <a:t>Static attributes and methods are common to all instances of an object </a:t>
            </a:r>
          </a:p>
          <a:p>
            <a:r>
              <a:rPr lang="en-US" sz="2000" dirty="0">
                <a:solidFill>
                  <a:schemeClr val="accent6">
                    <a:lumMod val="75000"/>
                  </a:schemeClr>
                </a:solidFill>
              </a:rPr>
              <a:t>They exist even when no object has been instantiated!</a:t>
            </a:r>
          </a:p>
          <a:p>
            <a:r>
              <a:rPr lang="en-US" sz="2000" dirty="0"/>
              <a:t>Widely used for defining traditional functions inside OO software. Classes, in this case, are used just as containers. </a:t>
            </a:r>
            <a:r>
              <a:rPr lang="en-US" sz="2000" i="1" dirty="0"/>
              <a:t>See Math, Arrays, Collections classes.</a:t>
            </a:r>
          </a:p>
          <a:p>
            <a:r>
              <a:rPr lang="en-US" sz="2000" dirty="0"/>
              <a:t>Access: </a:t>
            </a:r>
            <a:r>
              <a:rPr lang="en-US" sz="2000" i="1" dirty="0" err="1"/>
              <a:t>ClassName.attributename|methodname</a:t>
            </a:r>
            <a:endParaRPr lang="en-US" sz="2000" i="1" dirty="0"/>
          </a:p>
          <a:p>
            <a:endParaRPr lang="en-US" sz="20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B1A4EFCE-4438-054B-90BB-59C4599BD30D}"/>
              </a:ext>
            </a:extLst>
          </p:cNvPr>
          <p:cNvSpPr>
            <a:spLocks noGrp="1"/>
          </p:cNvSpPr>
          <p:nvPr>
            <p:ph sz="half" idx="2"/>
          </p:nvPr>
        </p:nvSpPr>
        <p:spPr/>
        <p:txBody>
          <a:bodyPr>
            <a:normAutofit/>
          </a:bodyPr>
          <a:lstStyle/>
          <a:p>
            <a:pPr marL="0" indent="0">
              <a:buNone/>
            </a:pPr>
            <a:r>
              <a:rPr lang="en-US" sz="1600" dirty="0">
                <a:latin typeface="Consolas" panose="020B0609020204030204" pitchFamily="49" charset="0"/>
                <a:cs typeface="Consolas" panose="020B0609020204030204" pitchFamily="49" charset="0"/>
              </a:rPr>
              <a:t>Class Car {</a:t>
            </a:r>
          </a:p>
          <a:p>
            <a:pPr marL="0" indent="0">
              <a:buNone/>
            </a:pPr>
            <a:r>
              <a:rPr lang="en-US" sz="1600" dirty="0">
                <a:latin typeface="Consolas" panose="020B0609020204030204" pitchFamily="49" charset="0"/>
                <a:cs typeface="Consolas" panose="020B0609020204030204" pitchFamily="49" charset="0"/>
              </a:rPr>
              <a:t>	static final int </a:t>
            </a:r>
            <a:r>
              <a:rPr lang="en-US" sz="1600" dirty="0" err="1">
                <a:latin typeface="Consolas" panose="020B0609020204030204" pitchFamily="49" charset="0"/>
                <a:cs typeface="Consolas" panose="020B0609020204030204" pitchFamily="49" charset="0"/>
              </a:rPr>
              <a:t>nWheels</a:t>
            </a:r>
            <a:r>
              <a:rPr lang="en-US" sz="1600" dirty="0">
                <a:latin typeface="Consolas" panose="020B0609020204030204" pitchFamily="49" charset="0"/>
                <a:cs typeface="Consolas" panose="020B0609020204030204" pitchFamily="49" charset="0"/>
              </a:rPr>
              <a:t> = 4; </a:t>
            </a:r>
          </a:p>
          <a:p>
            <a:pPr marL="0" indent="0">
              <a:buNone/>
            </a:pPr>
            <a:r>
              <a:rPr lang="en-US" sz="1600" dirty="0">
                <a:latin typeface="Consolas" panose="020B0609020204030204" pitchFamily="49" charset="0"/>
                <a:cs typeface="Consolas" panose="020B0609020204030204" pitchFamily="49" charset="0"/>
              </a:rPr>
              <a:t>	/* </a:t>
            </a:r>
            <a:r>
              <a:rPr lang="mr-IN" sz="1600" dirty="0">
                <a:latin typeface="Consolas" panose="020B0609020204030204" pitchFamily="49" charset="0"/>
                <a:cs typeface="Consolas"/>
              </a:rPr>
              <a:t>…</a:t>
            </a:r>
            <a:r>
              <a:rPr lang="it-IT" sz="1600" dirty="0">
                <a:latin typeface="Consolas" panose="020B0609020204030204" pitchFamily="49" charset="0"/>
                <a:cs typeface="Consolas" panose="020B0609020204030204" pitchFamily="49" charset="0"/>
              </a:rPr>
              <a:t> */</a:t>
            </a: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 </a:t>
            </a:r>
          </a:p>
          <a:p>
            <a:pPr marL="0" indent="0">
              <a:buNone/>
            </a:pP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public static void main(String[] </a:t>
            </a:r>
            <a:r>
              <a:rPr lang="en-US" sz="1600" dirty="0" err="1">
                <a:latin typeface="Consolas" panose="020B0609020204030204" pitchFamily="49" charset="0"/>
                <a:cs typeface="Consolas" panose="020B0609020204030204" pitchFamily="49" charset="0"/>
              </a:rPr>
              <a:t>args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 access to static attributes */</a:t>
            </a:r>
          </a:p>
          <a:p>
            <a:pPr marL="0" indent="0">
              <a:buNone/>
            </a:pPr>
            <a:r>
              <a:rPr lang="en-US" sz="1600" dirty="0">
                <a:latin typeface="Consolas" panose="020B0609020204030204" pitchFamily="49" charset="0"/>
                <a:cs typeface="Consolas" panose="020B0609020204030204" pitchFamily="49" charset="0"/>
              </a:rPr>
              <a:t>	int </a:t>
            </a:r>
            <a:r>
              <a:rPr lang="en-US" sz="1600" dirty="0" err="1">
                <a:latin typeface="Consolas" panose="020B0609020204030204" pitchFamily="49" charset="0"/>
                <a:cs typeface="Consolas" panose="020B0609020204030204" pitchFamily="49" charset="0"/>
              </a:rPr>
              <a:t>nw</a:t>
            </a:r>
            <a:r>
              <a:rPr lang="en-US" sz="1600" dirty="0">
                <a:latin typeface="Consolas" panose="020B0609020204030204" pitchFamily="49" charset="0"/>
                <a:cs typeface="Consolas" panose="020B0609020204030204" pitchFamily="49" charset="0"/>
              </a:rPr>
              <a:t> = </a:t>
            </a:r>
            <a:r>
              <a:rPr lang="en-US" sz="1600" dirty="0" err="1">
                <a:solidFill>
                  <a:schemeClr val="accent6">
                    <a:lumMod val="75000"/>
                  </a:schemeClr>
                </a:solidFill>
                <a:latin typeface="Consolas" panose="020B0609020204030204" pitchFamily="49" charset="0"/>
                <a:cs typeface="Consolas" panose="020B0609020204030204" pitchFamily="49" charset="0"/>
              </a:rPr>
              <a:t>Car.nWheels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double pi = </a:t>
            </a:r>
            <a:r>
              <a:rPr lang="en-US" sz="1600" dirty="0" err="1">
                <a:solidFill>
                  <a:schemeClr val="accent6">
                    <a:lumMod val="75000"/>
                  </a:schemeClr>
                </a:solidFill>
                <a:latin typeface="Consolas" panose="020B0609020204030204" pitchFamily="49" charset="0"/>
                <a:cs typeface="Consolas" panose="020B0609020204030204" pitchFamily="49" charset="0"/>
              </a:rPr>
              <a:t>Math.PI</a:t>
            </a:r>
            <a:r>
              <a:rPr lang="en-US" sz="1600"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a:t>
            </a:r>
          </a:p>
          <a:p>
            <a:pPr marL="0" indent="0">
              <a:buNone/>
            </a:pPr>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24</a:t>
            </a:fld>
            <a:endParaRPr lang="it-IT" dirty="0"/>
          </a:p>
        </p:txBody>
      </p:sp>
    </p:spTree>
    <p:extLst>
      <p:ext uri="{BB962C8B-B14F-4D97-AF65-F5344CB8AC3E}">
        <p14:creationId xmlns:p14="http://schemas.microsoft.com/office/powerpoint/2010/main" val="22403645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Static attributes and methods </a:t>
            </a:r>
          </a:p>
        </p:txBody>
      </p:sp>
      <p:sp>
        <p:nvSpPr>
          <p:cNvPr id="3" name="Content Placeholder 2"/>
          <p:cNvSpPr>
            <a:spLocks noGrp="1"/>
          </p:cNvSpPr>
          <p:nvPr>
            <p:ph sz="half" idx="1"/>
          </p:nvPr>
        </p:nvSpPr>
        <p:spPr/>
        <p:txBody>
          <a:bodyPr>
            <a:normAutofit/>
          </a:bodyPr>
          <a:lstStyle/>
          <a:p>
            <a:r>
              <a:rPr lang="en-US" sz="2000" dirty="0">
                <a:solidFill>
                  <a:schemeClr val="accent6">
                    <a:lumMod val="75000"/>
                  </a:schemeClr>
                </a:solidFill>
              </a:rPr>
              <a:t>Static attributes and methods are common to all instances of an object </a:t>
            </a:r>
          </a:p>
          <a:p>
            <a:r>
              <a:rPr lang="en-US" sz="2000" dirty="0">
                <a:solidFill>
                  <a:schemeClr val="accent6">
                    <a:lumMod val="75000"/>
                  </a:schemeClr>
                </a:solidFill>
              </a:rPr>
              <a:t>They exist even when no object has been instantiated!</a:t>
            </a:r>
          </a:p>
          <a:p>
            <a:r>
              <a:rPr lang="en-US" sz="2000" dirty="0"/>
              <a:t>Widely used for defining traditional functions inside OO software. Classes, in this case, are used just as containers. </a:t>
            </a:r>
            <a:r>
              <a:rPr lang="en-US" sz="2000" i="1" dirty="0"/>
              <a:t>See Math, Arrays, Collections classes.</a:t>
            </a:r>
          </a:p>
          <a:p>
            <a:r>
              <a:rPr lang="en-US" sz="2000" dirty="0"/>
              <a:t>Access: </a:t>
            </a:r>
            <a:r>
              <a:rPr lang="en-US" sz="2000" i="1" dirty="0" err="1"/>
              <a:t>ClassName.attributename|methodname</a:t>
            </a:r>
            <a:endParaRPr lang="en-US" sz="2000" i="1" dirty="0"/>
          </a:p>
          <a:p>
            <a:endParaRPr lang="en-US" sz="2000" dirty="0">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B1A4EFCE-4438-054B-90BB-59C4599BD30D}"/>
              </a:ext>
            </a:extLst>
          </p:cNvPr>
          <p:cNvSpPr>
            <a:spLocks noGrp="1"/>
          </p:cNvSpPr>
          <p:nvPr>
            <p:ph sz="half" idx="2"/>
          </p:nvPr>
        </p:nvSpPr>
        <p:spPr/>
        <p:txBody>
          <a:bodyPr>
            <a:normAutofit/>
          </a:bodyPr>
          <a:lstStyle/>
          <a:p>
            <a:pPr marL="0" indent="0">
              <a:buNone/>
            </a:pPr>
            <a:r>
              <a:rPr lang="en-US" sz="1600" dirty="0">
                <a:latin typeface="Consolas" panose="020B0609020204030204" pitchFamily="49" charset="0"/>
                <a:cs typeface="Consolas" panose="020B0609020204030204" pitchFamily="49" charset="0"/>
              </a:rPr>
              <a:t>Class Car {</a:t>
            </a:r>
          </a:p>
          <a:p>
            <a:pPr marL="0" indent="0">
              <a:buNone/>
            </a:pPr>
            <a:r>
              <a:rPr lang="en-US" sz="1600" dirty="0">
                <a:latin typeface="Consolas" panose="020B0609020204030204" pitchFamily="49" charset="0"/>
                <a:cs typeface="Consolas" panose="020B0609020204030204" pitchFamily="49" charset="0"/>
              </a:rPr>
              <a:t>	static final int </a:t>
            </a:r>
            <a:r>
              <a:rPr lang="en-US" sz="1600" dirty="0" err="1">
                <a:latin typeface="Consolas" panose="020B0609020204030204" pitchFamily="49" charset="0"/>
                <a:cs typeface="Consolas" panose="020B0609020204030204" pitchFamily="49" charset="0"/>
              </a:rPr>
              <a:t>nWheels</a:t>
            </a:r>
            <a:r>
              <a:rPr lang="en-US" sz="1600" dirty="0">
                <a:latin typeface="Consolas" panose="020B0609020204030204" pitchFamily="49" charset="0"/>
                <a:cs typeface="Consolas" panose="020B0609020204030204" pitchFamily="49" charset="0"/>
              </a:rPr>
              <a:t> = 4; </a:t>
            </a:r>
          </a:p>
          <a:p>
            <a:pPr marL="0" indent="0">
              <a:buNone/>
            </a:pPr>
            <a:r>
              <a:rPr lang="en-US"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int</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getWheels</a:t>
            </a: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return</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nWheels</a:t>
            </a:r>
            <a:r>
              <a:rPr lang="it-IT" sz="1600" dirty="0">
                <a:latin typeface="Consolas" panose="020B0609020204030204" pitchFamily="49" charset="0"/>
                <a:cs typeface="Consolas" panose="020B0609020204030204" pitchFamily="49" charset="0"/>
              </a:rPr>
              <a:t>;</a:t>
            </a:r>
          </a:p>
          <a:p>
            <a:pPr marL="0" indent="0">
              <a:buNone/>
            </a:pPr>
            <a:r>
              <a:rPr lang="it-IT"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 </a:t>
            </a:r>
            <a:r>
              <a:rPr lang="mr-IN" sz="1600" dirty="0">
                <a:latin typeface="Consolas" panose="020B0609020204030204" pitchFamily="49" charset="0"/>
                <a:cs typeface="Consolas"/>
              </a:rPr>
              <a:t>…</a:t>
            </a:r>
            <a:r>
              <a:rPr lang="it-IT" sz="1600" dirty="0">
                <a:latin typeface="Consolas" panose="020B0609020204030204" pitchFamily="49" charset="0"/>
                <a:cs typeface="Consolas" panose="020B0609020204030204" pitchFamily="49" charset="0"/>
              </a:rPr>
              <a:t> */</a:t>
            </a: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 </a:t>
            </a:r>
          </a:p>
          <a:p>
            <a:pPr marL="0" indent="0">
              <a:buNone/>
            </a:pPr>
            <a:endParaRPr lang="en-US" sz="1600" dirty="0">
              <a:latin typeface="Consolas" panose="020B0609020204030204" pitchFamily="49" charset="0"/>
              <a:cs typeface="Consolas" panose="020B0609020204030204" pitchFamily="49" charset="0"/>
            </a:endParaRPr>
          </a:p>
          <a:p>
            <a:pPr marL="0" indent="0">
              <a:buNone/>
            </a:pPr>
            <a:r>
              <a:rPr lang="en-US" sz="1600" dirty="0">
                <a:latin typeface="Consolas" panose="020B0609020204030204" pitchFamily="49" charset="0"/>
                <a:cs typeface="Consolas" panose="020B0609020204030204" pitchFamily="49" charset="0"/>
              </a:rPr>
              <a:t>public static void main(String[] </a:t>
            </a:r>
            <a:r>
              <a:rPr lang="en-US" sz="1600" dirty="0" err="1">
                <a:latin typeface="Consolas" panose="020B0609020204030204" pitchFamily="49" charset="0"/>
                <a:cs typeface="Consolas" panose="020B0609020204030204" pitchFamily="49" charset="0"/>
              </a:rPr>
              <a:t>args</a:t>
            </a:r>
            <a:r>
              <a:rPr lang="en-US" sz="1600" dirty="0">
                <a:latin typeface="Consolas" panose="020B0609020204030204" pitchFamily="49" charset="0"/>
                <a:cs typeface="Consolas" panose="020B0609020204030204" pitchFamily="49" charset="0"/>
              </a:rPr>
              <a:t>) {</a:t>
            </a:r>
          </a:p>
          <a:p>
            <a:pPr marL="0" indent="0">
              <a:buNone/>
            </a:pPr>
            <a:r>
              <a:rPr lang="en-US" sz="1600" dirty="0">
                <a:latin typeface="Consolas" panose="020B0609020204030204" pitchFamily="49" charset="0"/>
                <a:cs typeface="Consolas" panose="020B0609020204030204" pitchFamily="49" charset="0"/>
              </a:rPr>
              <a:t>	</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access</a:t>
            </a:r>
            <a:r>
              <a:rPr lang="it-IT" sz="1600" dirty="0">
                <a:latin typeface="Consolas" panose="020B0609020204030204" pitchFamily="49" charset="0"/>
                <a:cs typeface="Consolas" panose="020B0609020204030204" pitchFamily="49" charset="0"/>
              </a:rPr>
              <a:t> to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methods</a:t>
            </a:r>
            <a:r>
              <a:rPr lang="it-IT" sz="1600"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	</a:t>
            </a:r>
          </a:p>
          <a:p>
            <a:pPr marL="0" indent="0">
              <a:buNone/>
            </a:pPr>
            <a:r>
              <a:rPr lang="en-US" sz="1600" dirty="0">
                <a:solidFill>
                  <a:schemeClr val="accent6">
                    <a:lumMod val="75000"/>
                  </a:schemeClr>
                </a:solidFill>
                <a:latin typeface="Consolas" panose="020B0609020204030204" pitchFamily="49" charset="0"/>
                <a:cs typeface="Consolas" panose="020B0609020204030204" pitchFamily="49" charset="0"/>
              </a:rPr>
              <a:t>	</a:t>
            </a:r>
            <a:r>
              <a:rPr lang="en-US" sz="1600" dirty="0" err="1">
                <a:solidFill>
                  <a:schemeClr val="accent6">
                    <a:lumMod val="75000"/>
                  </a:schemeClr>
                </a:solidFill>
                <a:latin typeface="Consolas" panose="020B0609020204030204" pitchFamily="49" charset="0"/>
                <a:cs typeface="Consolas" panose="020B0609020204030204" pitchFamily="49" charset="0"/>
              </a:rPr>
              <a:t>Car.getWheels</a:t>
            </a:r>
            <a:r>
              <a:rPr lang="en-US" sz="1600"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sz="1600"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Double cos = </a:t>
            </a:r>
            <a:r>
              <a:rPr lang="en-US" sz="1600" dirty="0" err="1">
                <a:solidFill>
                  <a:srgbClr val="E46C0A"/>
                </a:solidFill>
                <a:latin typeface="Consolas" panose="020B0609020204030204" pitchFamily="49" charset="0"/>
                <a:cs typeface="Consolas" panose="020B0609020204030204" pitchFamily="49" charset="0"/>
              </a:rPr>
              <a:t>Math.cos</a:t>
            </a:r>
            <a:r>
              <a:rPr lang="en-US" sz="1600" dirty="0">
                <a:solidFill>
                  <a:srgbClr val="E46C0A"/>
                </a:solidFill>
                <a:latin typeface="Consolas" panose="020B0609020204030204" pitchFamily="49" charset="0"/>
                <a:cs typeface="Consolas" panose="020B0609020204030204" pitchFamily="49" charset="0"/>
              </a:rPr>
              <a:t>();</a:t>
            </a:r>
          </a:p>
          <a:p>
            <a:pPr marL="0" indent="0">
              <a:buNone/>
            </a:pPr>
            <a:r>
              <a:rPr lang="en-US" sz="1600" dirty="0">
                <a:latin typeface="Consolas" panose="020B0609020204030204" pitchFamily="49" charset="0"/>
                <a:cs typeface="Consolas" panose="020B0609020204030204" pitchFamily="49" charset="0"/>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25</a:t>
            </a:fld>
            <a:endParaRPr lang="it-IT" dirty="0"/>
          </a:p>
        </p:txBody>
      </p:sp>
    </p:spTree>
    <p:extLst>
      <p:ext uri="{BB962C8B-B14F-4D97-AF65-F5344CB8AC3E}">
        <p14:creationId xmlns:p14="http://schemas.microsoft.com/office/powerpoint/2010/main" val="4005102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Combining dotted notations</a:t>
            </a:r>
          </a:p>
        </p:txBody>
      </p:sp>
      <p:sp>
        <p:nvSpPr>
          <p:cNvPr id="3" name="Content Placeholder 2"/>
          <p:cNvSpPr>
            <a:spLocks noGrp="1"/>
          </p:cNvSpPr>
          <p:nvPr>
            <p:ph idx="1"/>
          </p:nvPr>
        </p:nvSpPr>
        <p:spPr/>
        <p:txBody>
          <a:bodyPr>
            <a:normAutofit/>
          </a:bodyPr>
          <a:lstStyle/>
          <a:p>
            <a:r>
              <a:rPr lang="en-US" dirty="0"/>
              <a:t>Dotted notations can be combined </a:t>
            </a:r>
          </a:p>
          <a:p>
            <a:pPr lvl="1"/>
            <a:r>
              <a:rPr lang="en-US" sz="2400" dirty="0" err="1">
                <a:latin typeface="Consolas" panose="020B0609020204030204" pitchFamily="49" charset="0"/>
                <a:cs typeface="Consolas" panose="020B0609020204030204" pitchFamily="49" charset="0"/>
              </a:rPr>
              <a:t>System.out.println</a:t>
            </a:r>
            <a:r>
              <a:rPr lang="en-US" sz="2400" dirty="0">
                <a:latin typeface="Consolas" panose="020B0609020204030204" pitchFamily="49" charset="0"/>
                <a:cs typeface="Consolas" panose="020B0609020204030204" pitchFamily="49" charset="0"/>
              </a:rPr>
              <a:t>(“Hello world!”); </a:t>
            </a:r>
          </a:p>
          <a:p>
            <a:r>
              <a:rPr lang="en-US" dirty="0">
                <a:solidFill>
                  <a:schemeClr val="accent6">
                    <a:lumMod val="75000"/>
                  </a:schemeClr>
                </a:solidFill>
              </a:rPr>
              <a:t>System</a:t>
            </a:r>
            <a:r>
              <a:rPr lang="en-US" dirty="0"/>
              <a:t> is a class in package </a:t>
            </a:r>
            <a:r>
              <a:rPr lang="en-US" dirty="0" err="1"/>
              <a:t>java.lang</a:t>
            </a:r>
            <a:endParaRPr lang="en-US" dirty="0"/>
          </a:p>
          <a:p>
            <a:r>
              <a:rPr lang="en-US" dirty="0">
                <a:solidFill>
                  <a:schemeClr val="accent6">
                    <a:lumMod val="75000"/>
                  </a:schemeClr>
                </a:solidFill>
              </a:rPr>
              <a:t>Out</a:t>
            </a:r>
            <a:r>
              <a:rPr lang="en-US" dirty="0"/>
              <a:t> is a (static) attribute of System referencing an object of class </a:t>
            </a:r>
            <a:r>
              <a:rPr lang="en-US" dirty="0" err="1"/>
              <a:t>PrintStream</a:t>
            </a:r>
            <a:r>
              <a:rPr lang="en-US" dirty="0"/>
              <a:t> (representing the standard output) </a:t>
            </a:r>
          </a:p>
          <a:p>
            <a:r>
              <a:rPr lang="en-US" dirty="0" err="1">
                <a:solidFill>
                  <a:schemeClr val="accent6">
                    <a:lumMod val="75000"/>
                  </a:schemeClr>
                </a:solidFill>
              </a:rPr>
              <a:t>println</a:t>
            </a:r>
            <a:r>
              <a:rPr lang="en-US" dirty="0">
                <a:solidFill>
                  <a:schemeClr val="accent6">
                    <a:lumMod val="75000"/>
                  </a:schemeClr>
                </a:solidFill>
              </a:rPr>
              <a:t>() </a:t>
            </a:r>
            <a:r>
              <a:rPr lang="en-US" dirty="0"/>
              <a:t>is a method of </a:t>
            </a:r>
            <a:r>
              <a:rPr lang="en-US" dirty="0" err="1"/>
              <a:t>PrintStream</a:t>
            </a:r>
            <a:r>
              <a:rPr lang="en-US" dirty="0"/>
              <a:t> which prints a given string</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26</a:t>
            </a:fld>
            <a:endParaRPr lang="it-IT" dirty="0"/>
          </a:p>
        </p:txBody>
      </p:sp>
    </p:spTree>
    <p:extLst>
      <p:ext uri="{BB962C8B-B14F-4D97-AF65-F5344CB8AC3E}">
        <p14:creationId xmlns:p14="http://schemas.microsoft.com/office/powerpoint/2010/main" val="4112633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Wrapper Classes</a:t>
            </a:r>
            <a:endParaRPr lang="it-IT" dirty="0"/>
          </a:p>
        </p:txBody>
      </p:sp>
    </p:spTree>
    <p:extLst>
      <p:ext uri="{BB962C8B-B14F-4D97-AF65-F5344CB8AC3E}">
        <p14:creationId xmlns:p14="http://schemas.microsoft.com/office/powerpoint/2010/main" val="72156439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sp>
        <p:nvSpPr>
          <p:cNvPr id="3" name="Content Placeholder 2"/>
          <p:cNvSpPr>
            <a:spLocks noGrp="1"/>
          </p:cNvSpPr>
          <p:nvPr>
            <p:ph sz="half" idx="1"/>
          </p:nvPr>
        </p:nvSpPr>
        <p:spPr/>
        <p:txBody>
          <a:bodyPr>
            <a:noAutofit/>
          </a:bodyPr>
          <a:lstStyle/>
          <a:p>
            <a:r>
              <a:rPr lang="en-US" sz="2200" dirty="0"/>
              <a:t>In an ideal OO environment, only classes and objects should exist</a:t>
            </a:r>
          </a:p>
          <a:p>
            <a:r>
              <a:rPr lang="en-US" sz="2200" dirty="0"/>
              <a:t>For the sake of </a:t>
            </a:r>
            <a:r>
              <a:rPr lang="en-US" sz="2200" dirty="0">
                <a:solidFill>
                  <a:schemeClr val="accent6">
                    <a:lumMod val="75000"/>
                  </a:schemeClr>
                </a:solidFill>
              </a:rPr>
              <a:t>performance</a:t>
            </a:r>
            <a:r>
              <a:rPr lang="en-US" sz="2200" dirty="0"/>
              <a:t>, Java also uses primitive types (int, float, etc.). Other languages, such as Python, do not support primitive types (everything is an object).</a:t>
            </a:r>
          </a:p>
          <a:p>
            <a:r>
              <a:rPr lang="en-US" sz="2200" dirty="0">
                <a:solidFill>
                  <a:srgbClr val="E46C0A"/>
                </a:solidFill>
              </a:rPr>
              <a:t>Wrapper classes are </a:t>
            </a:r>
            <a:r>
              <a:rPr lang="en-US" sz="2200" i="1" dirty="0">
                <a:solidFill>
                  <a:srgbClr val="E46C0A"/>
                </a:solidFill>
              </a:rPr>
              <a:t>objectivized</a:t>
            </a:r>
            <a:r>
              <a:rPr lang="en-US" sz="2200" dirty="0">
                <a:solidFill>
                  <a:srgbClr val="E46C0A"/>
                </a:solidFill>
              </a:rPr>
              <a:t> versions of primitive types</a:t>
            </a:r>
          </a:p>
          <a:p>
            <a:r>
              <a:rPr lang="en-GB" sz="2200" dirty="0"/>
              <a:t>Wrapper classes provide several methods for </a:t>
            </a:r>
            <a:r>
              <a:rPr lang="en-GB" sz="2200" dirty="0">
                <a:solidFill>
                  <a:schemeClr val="accent6">
                    <a:lumMod val="75000"/>
                  </a:schemeClr>
                </a:solidFill>
              </a:rPr>
              <a:t>converting to and from primitive types, objectivized versions and Strings</a:t>
            </a:r>
            <a:r>
              <a:rPr lang="en-GB" sz="2200" dirty="0"/>
              <a:t>, as well as other constants and useful methods.</a:t>
            </a:r>
            <a:br>
              <a:rPr lang="en-GB" sz="2200" dirty="0"/>
            </a:br>
            <a:endParaRPr lang="en-US" sz="2200" dirty="0"/>
          </a:p>
        </p:txBody>
      </p:sp>
      <p:sp>
        <p:nvSpPr>
          <p:cNvPr id="5" name="Content Placeholder 4">
            <a:extLst>
              <a:ext uri="{FF2B5EF4-FFF2-40B4-BE49-F238E27FC236}">
                <a16:creationId xmlns:a16="http://schemas.microsoft.com/office/drawing/2014/main" id="{75870537-C3E4-7240-9FBC-D4912C2DFC68}"/>
              </a:ext>
            </a:extLst>
          </p:cNvPr>
          <p:cNvSpPr>
            <a:spLocks noGrp="1"/>
          </p:cNvSpPr>
          <p:nvPr>
            <p:ph sz="half" idx="2"/>
          </p:nvPr>
        </p:nvSpPr>
        <p:spPr/>
        <p:txBody>
          <a:bodyPr>
            <a:normAutofit lnSpcReduction="10000"/>
          </a:bodyPr>
          <a:lstStyle/>
          <a:p>
            <a:r>
              <a:rPr lang="en-GB" dirty="0"/>
              <a:t>b</a:t>
            </a:r>
            <a:r>
              <a:rPr lang="en-IT" dirty="0"/>
              <a:t>oolean	 	Boolean 	</a:t>
            </a:r>
          </a:p>
          <a:p>
            <a:r>
              <a:rPr lang="en-GB" dirty="0"/>
              <a:t>c</a:t>
            </a:r>
            <a:r>
              <a:rPr lang="en-IT" dirty="0"/>
              <a:t>har			</a:t>
            </a:r>
            <a:r>
              <a:rPr lang="en-IT" dirty="0">
                <a:solidFill>
                  <a:schemeClr val="accent6">
                    <a:lumMod val="75000"/>
                  </a:schemeClr>
                </a:solidFill>
              </a:rPr>
              <a:t>Character</a:t>
            </a:r>
          </a:p>
          <a:p>
            <a:r>
              <a:rPr lang="en-GB" dirty="0"/>
              <a:t>b</a:t>
            </a:r>
            <a:r>
              <a:rPr lang="en-IT" dirty="0"/>
              <a:t>yte			Byte</a:t>
            </a:r>
          </a:p>
          <a:p>
            <a:r>
              <a:rPr lang="en-GB" dirty="0"/>
              <a:t>s</a:t>
            </a:r>
            <a:r>
              <a:rPr lang="en-IT" dirty="0"/>
              <a:t>hort		      Short		</a:t>
            </a:r>
          </a:p>
          <a:p>
            <a:r>
              <a:rPr lang="en-GB" dirty="0"/>
              <a:t>i</a:t>
            </a:r>
            <a:r>
              <a:rPr lang="en-IT" dirty="0"/>
              <a:t>nt 				</a:t>
            </a:r>
            <a:r>
              <a:rPr lang="en-IT" dirty="0">
                <a:solidFill>
                  <a:schemeClr val="accent6">
                    <a:lumMod val="75000"/>
                  </a:schemeClr>
                </a:solidFill>
              </a:rPr>
              <a:t>Integer</a:t>
            </a:r>
          </a:p>
          <a:p>
            <a:r>
              <a:rPr lang="en-GB" dirty="0"/>
              <a:t>l</a:t>
            </a:r>
            <a:r>
              <a:rPr lang="en-IT" dirty="0"/>
              <a:t>ong			Long</a:t>
            </a:r>
          </a:p>
          <a:p>
            <a:r>
              <a:rPr lang="en-GB" dirty="0"/>
              <a:t>f</a:t>
            </a:r>
            <a:r>
              <a:rPr lang="en-IT" dirty="0"/>
              <a:t>loat			Float</a:t>
            </a:r>
          </a:p>
          <a:p>
            <a:r>
              <a:rPr lang="en-GB" dirty="0"/>
              <a:t>d</a:t>
            </a:r>
            <a:r>
              <a:rPr lang="en-IT" dirty="0"/>
              <a:t>ouble			Double</a:t>
            </a:r>
          </a:p>
          <a:p>
            <a:r>
              <a:rPr lang="en-GB" dirty="0"/>
              <a:t>v</a:t>
            </a:r>
            <a:r>
              <a:rPr lang="en-IT" dirty="0"/>
              <a:t>oid			Void</a:t>
            </a: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28</a:t>
            </a:fld>
            <a:endParaRPr lang="it-IT" dirty="0"/>
          </a:p>
        </p:txBody>
      </p:sp>
    </p:spTree>
    <p:extLst>
      <p:ext uri="{BB962C8B-B14F-4D97-AF65-F5344CB8AC3E}">
        <p14:creationId xmlns:p14="http://schemas.microsoft.com/office/powerpoint/2010/main" val="1926844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Wrapper Classes</a:t>
            </a:r>
          </a:p>
        </p:txBody>
      </p:sp>
      <p:sp>
        <p:nvSpPr>
          <p:cNvPr id="3" name="Content Placeholder 2"/>
          <p:cNvSpPr>
            <a:spLocks noGrp="1"/>
          </p:cNvSpPr>
          <p:nvPr>
            <p:ph sz="half" idx="1"/>
          </p:nvPr>
        </p:nvSpPr>
        <p:spPr/>
        <p:txBody>
          <a:bodyPr>
            <a:noAutofit/>
          </a:bodyPr>
          <a:lstStyle/>
          <a:p>
            <a:r>
              <a:rPr lang="en-US" sz="2200" dirty="0"/>
              <a:t>In an ideal OO environment, only classes and objects should exist</a:t>
            </a:r>
          </a:p>
          <a:p>
            <a:r>
              <a:rPr lang="en-US" sz="2200" dirty="0"/>
              <a:t>For the sake of </a:t>
            </a:r>
            <a:r>
              <a:rPr lang="en-US" sz="2200" dirty="0">
                <a:solidFill>
                  <a:schemeClr val="accent6">
                    <a:lumMod val="75000"/>
                  </a:schemeClr>
                </a:solidFill>
              </a:rPr>
              <a:t>performance</a:t>
            </a:r>
            <a:r>
              <a:rPr lang="en-US" sz="2200" dirty="0"/>
              <a:t>, Java also uses primitive types (int, float, etc.). Other languages, such as Python, do not support primitive types (everything is an object).</a:t>
            </a:r>
          </a:p>
          <a:p>
            <a:r>
              <a:rPr lang="en-US" sz="2200" dirty="0">
                <a:solidFill>
                  <a:srgbClr val="E46C0A"/>
                </a:solidFill>
              </a:rPr>
              <a:t>Wrapper classes are </a:t>
            </a:r>
            <a:r>
              <a:rPr lang="en-US" sz="2200" i="1" dirty="0">
                <a:solidFill>
                  <a:srgbClr val="E46C0A"/>
                </a:solidFill>
              </a:rPr>
              <a:t>objectivized</a:t>
            </a:r>
            <a:r>
              <a:rPr lang="en-US" sz="2200" dirty="0">
                <a:solidFill>
                  <a:srgbClr val="E46C0A"/>
                </a:solidFill>
              </a:rPr>
              <a:t> versions of primitive types</a:t>
            </a:r>
          </a:p>
          <a:p>
            <a:r>
              <a:rPr lang="en-GB" sz="2200" dirty="0"/>
              <a:t>Wrapper classes provide several methods for </a:t>
            </a:r>
            <a:r>
              <a:rPr lang="en-GB" sz="2200" dirty="0">
                <a:solidFill>
                  <a:schemeClr val="accent6">
                    <a:lumMod val="75000"/>
                  </a:schemeClr>
                </a:solidFill>
              </a:rPr>
              <a:t>converting to and from primitive types, objectivized versions and Strings</a:t>
            </a:r>
            <a:r>
              <a:rPr lang="en-GB" sz="2200" dirty="0"/>
              <a:t>, as well as other constants and useful methods.</a:t>
            </a:r>
            <a:br>
              <a:rPr lang="en-GB" sz="2200" dirty="0"/>
            </a:br>
            <a:endParaRPr lang="en-US" sz="2200" dirty="0"/>
          </a:p>
        </p:txBody>
      </p:sp>
      <p:sp>
        <p:nvSpPr>
          <p:cNvPr id="5" name="Content Placeholder 4">
            <a:extLst>
              <a:ext uri="{FF2B5EF4-FFF2-40B4-BE49-F238E27FC236}">
                <a16:creationId xmlns:a16="http://schemas.microsoft.com/office/drawing/2014/main" id="{75870537-C3E4-7240-9FBC-D4912C2DFC68}"/>
              </a:ext>
            </a:extLst>
          </p:cNvPr>
          <p:cNvSpPr>
            <a:spLocks noGrp="1"/>
          </p:cNvSpPr>
          <p:nvPr>
            <p:ph sz="half" idx="2"/>
          </p:nvPr>
        </p:nvSpPr>
        <p:spPr/>
        <p:txBody>
          <a:bodyPr>
            <a:normAutofit lnSpcReduction="10000"/>
          </a:bodyPr>
          <a:lstStyle/>
          <a:p>
            <a:pPr marL="0" indent="0">
              <a:buNone/>
            </a:pPr>
            <a:r>
              <a:rPr lang="en-GB" sz="1800" dirty="0">
                <a:latin typeface="Consolas" panose="020B0609020204030204" pitchFamily="49" charset="0"/>
                <a:cs typeface="Consolas" panose="020B0609020204030204" pitchFamily="49" charset="0"/>
              </a:rPr>
              <a:t>class </a:t>
            </a:r>
            <a:r>
              <a:rPr lang="en-GB" sz="1800" dirty="0" err="1">
                <a:latin typeface="Consolas" panose="020B0609020204030204" pitchFamily="49" charset="0"/>
                <a:cs typeface="Consolas" panose="020B0609020204030204" pitchFamily="49" charset="0"/>
              </a:rPr>
              <a:t>myInteger</a:t>
            </a: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int n;</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a:t>
            </a:r>
            <a:r>
              <a:rPr lang="en-GB" sz="1800" dirty="0" err="1">
                <a:latin typeface="Consolas" panose="020B0609020204030204" pitchFamily="49" charset="0"/>
                <a:cs typeface="Consolas" panose="020B0609020204030204" pitchFamily="49" charset="0"/>
              </a:rPr>
              <a:t>myInteger</a:t>
            </a:r>
            <a:r>
              <a:rPr lang="en-GB" sz="1800" dirty="0">
                <a:latin typeface="Consolas" panose="020B0609020204030204" pitchFamily="49" charset="0"/>
                <a:cs typeface="Consolas" panose="020B0609020204030204" pitchFamily="49" charset="0"/>
              </a:rPr>
              <a:t>(int n)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r>
              <a:rPr lang="en-GB" sz="1800" dirty="0" err="1">
                <a:latin typeface="Consolas" panose="020B0609020204030204" pitchFamily="49" charset="0"/>
                <a:cs typeface="Consolas" panose="020B0609020204030204" pitchFamily="49" charset="0"/>
              </a:rPr>
              <a:t>this.n</a:t>
            </a:r>
            <a:r>
              <a:rPr lang="en-GB" sz="1800" dirty="0">
                <a:latin typeface="Consolas" panose="020B0609020204030204" pitchFamily="49" charset="0"/>
                <a:cs typeface="Consolas" panose="020B0609020204030204" pitchFamily="49" charset="0"/>
              </a:rPr>
              <a:t> =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int </a:t>
            </a:r>
            <a:r>
              <a:rPr lang="en-GB" sz="1800" dirty="0" err="1">
                <a:latin typeface="Consolas" panose="020B0609020204030204" pitchFamily="49" charset="0"/>
                <a:cs typeface="Consolas" panose="020B0609020204030204" pitchFamily="49" charset="0"/>
              </a:rPr>
              <a:t>getN</a:t>
            </a: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return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public void </a:t>
            </a:r>
            <a:r>
              <a:rPr lang="en-GB" sz="1800" dirty="0" err="1">
                <a:latin typeface="Consolas" panose="020B0609020204030204" pitchFamily="49" charset="0"/>
                <a:cs typeface="Consolas" panose="020B0609020204030204" pitchFamily="49" charset="0"/>
              </a:rPr>
              <a:t>setN</a:t>
            </a:r>
            <a:r>
              <a:rPr lang="en-GB" sz="1800" dirty="0">
                <a:latin typeface="Consolas" panose="020B0609020204030204" pitchFamily="49" charset="0"/>
                <a:cs typeface="Consolas" panose="020B0609020204030204" pitchFamily="49" charset="0"/>
              </a:rPr>
              <a:t>(int n)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r>
              <a:rPr lang="en-GB" sz="1800" dirty="0" err="1">
                <a:latin typeface="Consolas" panose="020B0609020204030204" pitchFamily="49" charset="0"/>
                <a:cs typeface="Consolas" panose="020B0609020204030204" pitchFamily="49" charset="0"/>
              </a:rPr>
              <a:t>this.n</a:t>
            </a:r>
            <a:r>
              <a:rPr lang="en-GB" sz="1800" dirty="0">
                <a:latin typeface="Consolas" panose="020B0609020204030204" pitchFamily="49" charset="0"/>
                <a:cs typeface="Consolas" panose="020B0609020204030204" pitchFamily="49" charset="0"/>
              </a:rPr>
              <a:t> = n;</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    }</a:t>
            </a:r>
            <a:br>
              <a:rPr lang="en-GB" sz="1800" dirty="0">
                <a:latin typeface="Consolas" panose="020B0609020204030204" pitchFamily="49" charset="0"/>
                <a:cs typeface="Consolas" panose="020B0609020204030204" pitchFamily="49" charset="0"/>
              </a:rPr>
            </a:br>
            <a:r>
              <a:rPr lang="en-GB" sz="1800" dirty="0">
                <a:latin typeface="Consolas" panose="020B0609020204030204" pitchFamily="49" charset="0"/>
                <a:cs typeface="Consolas" panose="020B0609020204030204" pitchFamily="49" charset="0"/>
              </a:rPr>
              <a:t>}</a:t>
            </a:r>
          </a:p>
          <a:p>
            <a:pPr marL="0" indent="0">
              <a:buNone/>
            </a:pPr>
            <a:endParaRPr lang="en-GB" sz="1800" dirty="0">
              <a:latin typeface="Consolas" panose="020B0609020204030204" pitchFamily="49" charset="0"/>
              <a:cs typeface="Consolas" panose="020B0609020204030204" pitchFamily="49" charset="0"/>
            </a:endParaRPr>
          </a:p>
          <a:p>
            <a:pPr marL="0" indent="0">
              <a:buNone/>
            </a:pPr>
            <a:r>
              <a:rPr lang="en-GB" sz="1800" dirty="0">
                <a:latin typeface="Consolas" panose="020B0609020204030204" pitchFamily="49" charset="0"/>
                <a:cs typeface="Consolas" panose="020B0609020204030204" pitchFamily="49" charset="0"/>
              </a:rPr>
              <a:t>// Pay Attention: 10X – 100X slower!</a:t>
            </a:r>
            <a:endParaRPr lang="en-IT" sz="18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29</a:t>
            </a:fld>
            <a:endParaRPr lang="it-IT" dirty="0"/>
          </a:p>
        </p:txBody>
      </p:sp>
    </p:spTree>
    <p:extLst>
      <p:ext uri="{BB962C8B-B14F-4D97-AF65-F5344CB8AC3E}">
        <p14:creationId xmlns:p14="http://schemas.microsoft.com/office/powerpoint/2010/main" val="991922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38C99-4FAB-844D-87A6-1AC69E28310B}"/>
              </a:ext>
            </a:extLst>
          </p:cNvPr>
          <p:cNvSpPr>
            <a:spLocks noGrp="1"/>
          </p:cNvSpPr>
          <p:nvPr>
            <p:ph type="title"/>
          </p:nvPr>
        </p:nvSpPr>
        <p:spPr/>
        <p:txBody>
          <a:bodyPr/>
          <a:lstStyle/>
          <a:p>
            <a:r>
              <a:rPr lang="en-US" dirty="0"/>
              <a:t>Classes and objects</a:t>
            </a:r>
            <a:endParaRPr lang="it-IT" dirty="0"/>
          </a:p>
        </p:txBody>
      </p:sp>
      <p:sp>
        <p:nvSpPr>
          <p:cNvPr id="11" name="Content Placeholder 10">
            <a:extLst>
              <a:ext uri="{FF2B5EF4-FFF2-40B4-BE49-F238E27FC236}">
                <a16:creationId xmlns:a16="http://schemas.microsoft.com/office/drawing/2014/main" id="{6FC0F007-0B7A-394B-8F28-4188EFEF70C3}"/>
              </a:ext>
            </a:extLst>
          </p:cNvPr>
          <p:cNvSpPr>
            <a:spLocks noGrp="1"/>
          </p:cNvSpPr>
          <p:nvPr>
            <p:ph sz="half" idx="1"/>
          </p:nvPr>
        </p:nvSpPr>
        <p:spPr/>
        <p:txBody>
          <a:bodyPr>
            <a:norm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Car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	public Car(</a:t>
            </a:r>
            <a:r>
              <a:rPr lang="it-IT" sz="1200" dirty="0" err="1">
                <a:latin typeface="Consolas" panose="020B0609020204030204" pitchFamily="49" charset="0"/>
                <a:cs typeface="Consolas" panose="020B0609020204030204" pitchFamily="49" charset="0"/>
              </a:rPr>
              <a:t>boolean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brand, </a:t>
            </a:r>
            <a:r>
              <a:rPr lang="it-IT" sz="1200" dirty="0" err="1">
                <a:latin typeface="Consolas" panose="020B0609020204030204" pitchFamily="49" charset="0"/>
                <a:cs typeface="Consolas" panose="020B0609020204030204" pitchFamily="49" charset="0"/>
              </a:rPr>
              <a:t>String</a:t>
            </a:r>
            <a:r>
              <a:rPr lang="it-IT" sz="1200" dirty="0">
                <a:latin typeface="Consolas" panose="020B0609020204030204" pitchFamily="49" charset="0"/>
                <a:cs typeface="Consolas" panose="020B0609020204030204" pitchFamily="49" charset="0"/>
              </a:rPr>
              <a:t> color) {</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this.isOn</a:t>
            </a:r>
            <a:r>
              <a:rPr lang="it-IT" sz="1200" dirty="0">
                <a:latin typeface="Consolas" panose="020B0609020204030204" pitchFamily="49" charset="0"/>
                <a:cs typeface="Consolas" panose="020B0609020204030204" pitchFamily="49" charset="0"/>
              </a:rPr>
              <a:t> = </a:t>
            </a:r>
            <a:r>
              <a:rPr lang="it-IT" sz="1200" dirty="0" err="1">
                <a:latin typeface="Consolas" panose="020B0609020204030204" pitchFamily="49" charset="0"/>
                <a:cs typeface="Consolas" panose="020B0609020204030204" pitchFamily="49" charset="0"/>
              </a:rPr>
              <a:t>isOn</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this.brand</a:t>
            </a:r>
            <a:r>
              <a:rPr lang="it-IT" sz="1200" dirty="0">
                <a:latin typeface="Consolas" panose="020B0609020204030204" pitchFamily="49" charset="0"/>
                <a:cs typeface="Consolas" panose="020B0609020204030204" pitchFamily="49" charset="0"/>
              </a:rPr>
              <a:t> = brand;</a:t>
            </a:r>
          </a:p>
          <a:p>
            <a:pPr marL="0" indent="0">
              <a:buNone/>
            </a:pP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this.color</a:t>
            </a:r>
            <a:r>
              <a:rPr lang="it-IT" sz="1200" dirty="0">
                <a:latin typeface="Consolas" panose="020B0609020204030204" pitchFamily="49" charset="0"/>
                <a:cs typeface="Consolas" panose="020B0609020204030204" pitchFamily="49" charset="0"/>
              </a:rPr>
              <a:t> = color;</a:t>
            </a:r>
          </a:p>
          <a:p>
            <a:pPr marL="0" indent="0">
              <a:buNone/>
            </a:pPr>
            <a:r>
              <a:rPr lang="it-IT" sz="1200" dirty="0">
                <a:latin typeface="Consolas" panose="020B0609020204030204" pitchFamily="49" charset="0"/>
                <a:cs typeface="Consolas" panose="020B0609020204030204" pitchFamily="49" charset="0"/>
              </a:rPr>
              <a:t>	}</a:t>
            </a:r>
          </a:p>
          <a:p>
            <a:pPr marL="0" indent="0">
              <a:buNone/>
            </a:pPr>
            <a:r>
              <a:rPr lang="it-IT" sz="1200" dirty="0">
                <a:latin typeface="Consolas" panose="020B0609020204030204" pitchFamily="49" charset="0"/>
                <a:cs typeface="Consolas" panose="020B0609020204030204" pitchFamily="49" charset="0"/>
              </a:rPr>
              <a:t>	/* ... */</a:t>
            </a:r>
          </a:p>
          <a:p>
            <a:pPr marL="0" indent="0">
              <a:buNone/>
            </a:pPr>
            <a:r>
              <a:rPr lang="it-IT" sz="1200" dirty="0">
                <a:latin typeface="Consolas" panose="020B0609020204030204" pitchFamily="49" charset="0"/>
                <a:cs typeface="Consolas" panose="020B0609020204030204" pitchFamily="49" charset="0"/>
              </a:rPr>
              <a:t>}</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latin typeface="Consolas" panose="020B0609020204030204" pitchFamily="49" charset="0"/>
                <a:cs typeface="Consolas" panose="020B0609020204030204" pitchFamily="49" charset="0"/>
              </a:rPr>
              <a:t>Car c1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Ford, </a:t>
            </a:r>
            <a:r>
              <a:rPr lang="it-IT" sz="1200" dirty="0" err="1">
                <a:latin typeface="Consolas" panose="020B0609020204030204" pitchFamily="49" charset="0"/>
                <a:cs typeface="Consolas" panose="020B0609020204030204" pitchFamily="49" charset="0"/>
              </a:rPr>
              <a:t>Red</a:t>
            </a:r>
            <a:r>
              <a:rPr lang="it-IT" sz="1200" dirty="0">
                <a:latin typeface="Consolas" panose="020B0609020204030204" pitchFamily="49" charset="0"/>
                <a:cs typeface="Consolas" panose="020B0609020204030204" pitchFamily="49" charset="0"/>
              </a:rPr>
              <a:t>);</a:t>
            </a:r>
          </a:p>
          <a:p>
            <a:pPr marL="0" indent="0">
              <a:buNone/>
            </a:pPr>
            <a:r>
              <a:rPr lang="it-IT" sz="1200" dirty="0">
                <a:latin typeface="Consolas" panose="020B0609020204030204" pitchFamily="49" charset="0"/>
                <a:cs typeface="Consolas" panose="020B0609020204030204" pitchFamily="49" charset="0"/>
              </a:rPr>
              <a:t>Car c2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Toyota, Blue);</a:t>
            </a:r>
          </a:p>
          <a:p>
            <a:pPr marL="0" indent="0">
              <a:buNone/>
            </a:pPr>
            <a:r>
              <a:rPr lang="it-IT" sz="1200" dirty="0">
                <a:latin typeface="Consolas" panose="020B0609020204030204" pitchFamily="49" charset="0"/>
                <a:cs typeface="Consolas" panose="020B0609020204030204" pitchFamily="49" charset="0"/>
              </a:rPr>
              <a:t>Car c3 = </a:t>
            </a:r>
            <a:r>
              <a:rPr lang="it-IT" sz="1200" b="1" dirty="0">
                <a:latin typeface="Consolas" panose="020B0609020204030204" pitchFamily="49" charset="0"/>
                <a:cs typeface="Consolas" panose="020B0609020204030204" pitchFamily="49" charset="0"/>
              </a:rPr>
              <a:t>new</a:t>
            </a:r>
            <a:r>
              <a:rPr lang="it-IT" sz="1200" dirty="0">
                <a:latin typeface="Consolas" panose="020B0609020204030204" pitchFamily="49" charset="0"/>
                <a:cs typeface="Consolas" panose="020B0609020204030204" pitchFamily="49" charset="0"/>
              </a:rPr>
              <a:t> Car(false, Tesla, White);</a:t>
            </a:r>
          </a:p>
          <a:p>
            <a:pPr marL="0" indent="0">
              <a:buNone/>
            </a:pPr>
            <a:endParaRPr lang="it-IT" sz="1200" dirty="0">
              <a:latin typeface="Consolas" panose="020B0609020204030204" pitchFamily="49" charset="0"/>
              <a:cs typeface="Consolas" panose="020B0609020204030204" pitchFamily="49" charset="0"/>
            </a:endParaRPr>
          </a:p>
          <a:p>
            <a:pPr marL="0" indent="0">
              <a:buNone/>
            </a:pPr>
            <a:endParaRPr lang="it-IT" sz="1200" dirty="0">
              <a:latin typeface="Consolas" panose="020B0609020204030204" pitchFamily="49" charset="0"/>
              <a:cs typeface="Consolas" panose="020B0609020204030204" pitchFamily="49" charset="0"/>
            </a:endParaRPr>
          </a:p>
        </p:txBody>
      </p:sp>
      <p:sp>
        <p:nvSpPr>
          <p:cNvPr id="4" name="Slide Number Placeholder 3">
            <a:extLst>
              <a:ext uri="{FF2B5EF4-FFF2-40B4-BE49-F238E27FC236}">
                <a16:creationId xmlns:a16="http://schemas.microsoft.com/office/drawing/2014/main" id="{6217D7F1-55D3-2243-A9CF-E137FF8FF224}"/>
              </a:ext>
            </a:extLst>
          </p:cNvPr>
          <p:cNvSpPr>
            <a:spLocks noGrp="1"/>
          </p:cNvSpPr>
          <p:nvPr>
            <p:ph type="sldNum" sz="quarter" idx="12"/>
          </p:nvPr>
        </p:nvSpPr>
        <p:spPr/>
        <p:txBody>
          <a:bodyPr/>
          <a:lstStyle/>
          <a:p>
            <a:fld id="{D2040F39-7941-49A4-B48D-F201B18B6351}" type="slidenum">
              <a:rPr lang="it-IT" smtClean="0"/>
              <a:pPr/>
              <a:t>3</a:t>
            </a:fld>
            <a:endParaRPr lang="it-IT" dirty="0"/>
          </a:p>
        </p:txBody>
      </p:sp>
      <p:pic>
        <p:nvPicPr>
          <p:cNvPr id="1028" name="Picture 4" descr="Toyota Supra 2021 Price In Italy , Features And Specs - Ccarprice IT">
            <a:extLst>
              <a:ext uri="{FF2B5EF4-FFF2-40B4-BE49-F238E27FC236}">
                <a16:creationId xmlns:a16="http://schemas.microsoft.com/office/drawing/2014/main" id="{FCE1BCB7-E6A6-AB47-A82A-0C89C6751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8635" y="4685384"/>
            <a:ext cx="2271742" cy="122324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2020 Tesla Model S Buyer&amp;#39;s Guide: Reviews, Specs, Comparisons">
            <a:extLst>
              <a:ext uri="{FF2B5EF4-FFF2-40B4-BE49-F238E27FC236}">
                <a16:creationId xmlns:a16="http://schemas.microsoft.com/office/drawing/2014/main" id="{7CD3706C-E19A-3C49-B73C-4EA346DAA3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95876" y="4582103"/>
            <a:ext cx="2196396" cy="123547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Mustang-Italia :::">
            <a:extLst>
              <a:ext uri="{FF2B5EF4-FFF2-40B4-BE49-F238E27FC236}">
                <a16:creationId xmlns:a16="http://schemas.microsoft.com/office/drawing/2014/main" id="{3556E4D1-E5A9-6146-A1BD-45C3492974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96202" y="4582103"/>
            <a:ext cx="2196396" cy="1357429"/>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Car icon simple front logo Royalty Free Vector Image">
            <a:extLst>
              <a:ext uri="{FF2B5EF4-FFF2-40B4-BE49-F238E27FC236}">
                <a16:creationId xmlns:a16="http://schemas.microsoft.com/office/drawing/2014/main" id="{64E338F2-F354-034E-A1ED-9A8E38A8EBD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5296" b="19592"/>
          <a:stretch/>
        </p:blipFill>
        <p:spPr bwMode="auto">
          <a:xfrm>
            <a:off x="7084366" y="2022163"/>
            <a:ext cx="2520280" cy="1852135"/>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6F297AAA-4813-7249-8E07-B4850ABA8C70}"/>
              </a:ext>
            </a:extLst>
          </p:cNvPr>
          <p:cNvCxnSpPr/>
          <p:nvPr/>
        </p:nvCxnSpPr>
        <p:spPr>
          <a:xfrm flipH="1">
            <a:off x="6312024" y="3717032"/>
            <a:ext cx="1008112" cy="1152128"/>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6" name="Straight Arrow Connector 15">
            <a:extLst>
              <a:ext uri="{FF2B5EF4-FFF2-40B4-BE49-F238E27FC236}">
                <a16:creationId xmlns:a16="http://schemas.microsoft.com/office/drawing/2014/main" id="{A4AC9585-868F-A244-AC4A-C4674D0F9E9F}"/>
              </a:ext>
            </a:extLst>
          </p:cNvPr>
          <p:cNvCxnSpPr>
            <a:cxnSpLocks/>
          </p:cNvCxnSpPr>
          <p:nvPr/>
        </p:nvCxnSpPr>
        <p:spPr>
          <a:xfrm>
            <a:off x="9457990" y="3676154"/>
            <a:ext cx="918998" cy="1193006"/>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C5A46325-EC97-994A-8B80-95BB91C8DE9C}"/>
              </a:ext>
            </a:extLst>
          </p:cNvPr>
          <p:cNvCxnSpPr>
            <a:cxnSpLocks/>
            <a:endCxn id="1028" idx="0"/>
          </p:cNvCxnSpPr>
          <p:nvPr/>
        </p:nvCxnSpPr>
        <p:spPr>
          <a:xfrm>
            <a:off x="8310555" y="3676154"/>
            <a:ext cx="33951" cy="1009230"/>
          </a:xfrm>
          <a:prstGeom prst="straightConnector1">
            <a:avLst/>
          </a:prstGeom>
          <a:ln w="12700">
            <a:solidFill>
              <a:schemeClr val="tx1"/>
            </a:solidFill>
            <a:prstDash val="dash"/>
            <a:headEnd type="none" w="med" len="med"/>
            <a:tailEnd type="arrow" w="med" len="med"/>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33998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30</a:t>
            </a:fld>
            <a:endParaRPr lang="it-IT" dirty="0"/>
          </a:p>
        </p:txBody>
      </p:sp>
      <p:sp>
        <p:nvSpPr>
          <p:cNvPr id="7" name="Rounded Rectangle 6">
            <a:extLst>
              <a:ext uri="{FF2B5EF4-FFF2-40B4-BE49-F238E27FC236}">
                <a16:creationId xmlns:a16="http://schemas.microsoft.com/office/drawing/2014/main" id="{BFF1A69D-22F5-0443-8E22-EDB28B597A05}"/>
              </a:ext>
            </a:extLst>
          </p:cNvPr>
          <p:cNvSpPr/>
          <p:nvPr/>
        </p:nvSpPr>
        <p:spPr>
          <a:xfrm>
            <a:off x="2379176" y="4770367"/>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err="1"/>
              <a:t>int</a:t>
            </a:r>
            <a:endParaRPr lang="en-GB" dirty="0"/>
          </a:p>
        </p:txBody>
      </p:sp>
      <p:sp>
        <p:nvSpPr>
          <p:cNvPr id="8" name="Rounded Rectangle 7">
            <a:extLst>
              <a:ext uri="{FF2B5EF4-FFF2-40B4-BE49-F238E27FC236}">
                <a16:creationId xmlns:a16="http://schemas.microsoft.com/office/drawing/2014/main" id="{F4513ADD-A76B-5449-ADC4-3558C1AF4372}"/>
              </a:ext>
            </a:extLst>
          </p:cNvPr>
          <p:cNvSpPr/>
          <p:nvPr/>
        </p:nvSpPr>
        <p:spPr>
          <a:xfrm>
            <a:off x="5115480" y="1890047"/>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Integer</a:t>
            </a:r>
          </a:p>
        </p:txBody>
      </p:sp>
      <p:sp>
        <p:nvSpPr>
          <p:cNvPr id="9" name="Rounded Rectangle 8">
            <a:extLst>
              <a:ext uri="{FF2B5EF4-FFF2-40B4-BE49-F238E27FC236}">
                <a16:creationId xmlns:a16="http://schemas.microsoft.com/office/drawing/2014/main" id="{178CFB0E-2AFB-2E48-8DC0-0594F05DF8B1}"/>
              </a:ext>
            </a:extLst>
          </p:cNvPr>
          <p:cNvSpPr/>
          <p:nvPr/>
        </p:nvSpPr>
        <p:spPr>
          <a:xfrm>
            <a:off x="8511546" y="4793419"/>
            <a:ext cx="1368152" cy="720080"/>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GB" dirty="0"/>
              <a:t>String</a:t>
            </a:r>
          </a:p>
        </p:txBody>
      </p:sp>
      <p:cxnSp>
        <p:nvCxnSpPr>
          <p:cNvPr id="14" name="Elbow Connector 13">
            <a:extLst>
              <a:ext uri="{FF2B5EF4-FFF2-40B4-BE49-F238E27FC236}">
                <a16:creationId xmlns:a16="http://schemas.microsoft.com/office/drawing/2014/main" id="{03CFBB46-4CBD-D144-B12A-D6646F1846A6}"/>
              </a:ext>
            </a:extLst>
          </p:cNvPr>
          <p:cNvCxnSpPr>
            <a:cxnSpLocks/>
          </p:cNvCxnSpPr>
          <p:nvPr/>
        </p:nvCxnSpPr>
        <p:spPr>
          <a:xfrm>
            <a:off x="6594126" y="2106071"/>
            <a:ext cx="2665002" cy="2520281"/>
          </a:xfrm>
          <a:prstGeom prst="bentConnector3">
            <a:avLst>
              <a:gd name="adj1" fmla="val 99732"/>
            </a:avLst>
          </a:prstGeom>
          <a:ln>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21" name="Elbow Connector 20">
            <a:extLst>
              <a:ext uri="{FF2B5EF4-FFF2-40B4-BE49-F238E27FC236}">
                <a16:creationId xmlns:a16="http://schemas.microsoft.com/office/drawing/2014/main" id="{81A95633-9398-A242-872C-E2E2D995C60D}"/>
              </a:ext>
            </a:extLst>
          </p:cNvPr>
          <p:cNvCxnSpPr>
            <a:cxnSpLocks/>
          </p:cNvCxnSpPr>
          <p:nvPr/>
        </p:nvCxnSpPr>
        <p:spPr>
          <a:xfrm rot="5400000" flipH="1" flipV="1">
            <a:off x="2592717" y="2214084"/>
            <a:ext cx="2520281" cy="2304256"/>
          </a:xfrm>
          <a:prstGeom prst="bentConnector3">
            <a:avLst>
              <a:gd name="adj1" fmla="val 99946"/>
            </a:avLst>
          </a:prstGeom>
          <a:ln>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ACD1E128-13AB-C746-B420-1938FFBDEA1D}"/>
              </a:ext>
            </a:extLst>
          </p:cNvPr>
          <p:cNvCxnSpPr>
            <a:cxnSpLocks/>
          </p:cNvCxnSpPr>
          <p:nvPr/>
        </p:nvCxnSpPr>
        <p:spPr>
          <a:xfrm flipH="1">
            <a:off x="3852856" y="5346431"/>
            <a:ext cx="4464496" cy="0"/>
          </a:xfrm>
          <a:prstGeom prst="straightConnector1">
            <a:avLst/>
          </a:prstGeom>
          <a:ln>
            <a:tailEnd type="triangle" w="lg" len="lg"/>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BE9BC55C-CDA5-CB47-9B87-E981051CBE17}"/>
              </a:ext>
            </a:extLst>
          </p:cNvPr>
          <p:cNvCxnSpPr>
            <a:cxnSpLocks/>
          </p:cNvCxnSpPr>
          <p:nvPr/>
        </p:nvCxnSpPr>
        <p:spPr>
          <a:xfrm flipV="1">
            <a:off x="3852856" y="4967954"/>
            <a:ext cx="4464496" cy="18437"/>
          </a:xfrm>
          <a:prstGeom prst="straightConnector1">
            <a:avLst/>
          </a:prstGeom>
          <a:ln>
            <a:solidFill>
              <a:schemeClr val="accent6"/>
            </a:solidFill>
            <a:tailEnd type="triangle" w="lg" len="lg"/>
          </a:ln>
        </p:spPr>
        <p:style>
          <a:lnRef idx="2">
            <a:schemeClr val="accent1"/>
          </a:lnRef>
          <a:fillRef idx="0">
            <a:schemeClr val="accent1"/>
          </a:fillRef>
          <a:effectRef idx="1">
            <a:schemeClr val="accent1"/>
          </a:effectRef>
          <a:fontRef idx="minor">
            <a:schemeClr val="tx1"/>
          </a:fontRef>
        </p:style>
      </p:cxnSp>
      <p:cxnSp>
        <p:nvCxnSpPr>
          <p:cNvPr id="43" name="Elbow Connector 42">
            <a:extLst>
              <a:ext uri="{FF2B5EF4-FFF2-40B4-BE49-F238E27FC236}">
                <a16:creationId xmlns:a16="http://schemas.microsoft.com/office/drawing/2014/main" id="{DB2B850E-612A-394C-B6A7-00AB19E58BF9}"/>
              </a:ext>
            </a:extLst>
          </p:cNvPr>
          <p:cNvCxnSpPr>
            <a:cxnSpLocks/>
          </p:cNvCxnSpPr>
          <p:nvPr/>
        </p:nvCxnSpPr>
        <p:spPr>
          <a:xfrm rot="5400000">
            <a:off x="3085337" y="2765368"/>
            <a:ext cx="2255120" cy="1584174"/>
          </a:xfrm>
          <a:prstGeom prst="bentConnector3">
            <a:avLst>
              <a:gd name="adj1" fmla="val 1027"/>
            </a:avLst>
          </a:prstGeom>
          <a:ln>
            <a:solidFill>
              <a:schemeClr val="accent6"/>
            </a:solidFill>
            <a:headEnd type="none" w="lg" len="lg"/>
            <a:tailEnd type="triangle" w="lg" len="lg"/>
          </a:ln>
        </p:spPr>
        <p:style>
          <a:lnRef idx="2">
            <a:schemeClr val="accent1"/>
          </a:lnRef>
          <a:fillRef idx="0">
            <a:schemeClr val="accent1"/>
          </a:fillRef>
          <a:effectRef idx="1">
            <a:schemeClr val="accent1"/>
          </a:effectRef>
          <a:fontRef idx="minor">
            <a:schemeClr val="tx1"/>
          </a:fontRef>
        </p:style>
      </p:cxnSp>
      <p:cxnSp>
        <p:nvCxnSpPr>
          <p:cNvPr id="49" name="Elbow Connector 48">
            <a:extLst>
              <a:ext uri="{FF2B5EF4-FFF2-40B4-BE49-F238E27FC236}">
                <a16:creationId xmlns:a16="http://schemas.microsoft.com/office/drawing/2014/main" id="{47BFF950-C1A3-134A-82CB-5DD8DA206F1F}"/>
              </a:ext>
            </a:extLst>
          </p:cNvPr>
          <p:cNvCxnSpPr>
            <a:cxnSpLocks/>
          </p:cNvCxnSpPr>
          <p:nvPr/>
        </p:nvCxnSpPr>
        <p:spPr>
          <a:xfrm rot="10800000">
            <a:off x="6594129" y="2406389"/>
            <a:ext cx="2443303" cy="2186771"/>
          </a:xfrm>
          <a:prstGeom prst="bentConnector3">
            <a:avLst>
              <a:gd name="adj1" fmla="val 381"/>
            </a:avLst>
          </a:prstGeom>
          <a:ln>
            <a:solidFill>
              <a:schemeClr val="accent6"/>
            </a:solidFill>
            <a:headEnd type="none" w="lg" len="lg"/>
            <a:tailEnd type="triangle" w="lg" len="lg"/>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5EBC42E4-4E67-A04A-827D-0AB0EB62EFF4}"/>
              </a:ext>
            </a:extLst>
          </p:cNvPr>
          <p:cNvSpPr txBox="1"/>
          <p:nvPr/>
        </p:nvSpPr>
        <p:spPr>
          <a:xfrm>
            <a:off x="4755487" y="5437267"/>
            <a:ext cx="2948247" cy="1200329"/>
          </a:xfrm>
          <a:prstGeom prst="rect">
            <a:avLst/>
          </a:prstGeom>
          <a:noFill/>
        </p:spPr>
        <p:txBody>
          <a:bodyPr wrap="square" rtlCol="0">
            <a:spAutoFit/>
          </a:bodyPr>
          <a:lstStyle/>
          <a:p>
            <a:r>
              <a:rPr lang="it-IT" dirty="0" err="1">
                <a:solidFill>
                  <a:schemeClr val="tx2">
                    <a:lumMod val="60000"/>
                    <a:lumOff val="40000"/>
                  </a:schemeClr>
                </a:solidFill>
              </a:rPr>
              <a:t>Integer.</a:t>
            </a:r>
            <a:r>
              <a:rPr lang="it-IT" i="1" dirty="0" err="1">
                <a:solidFill>
                  <a:schemeClr val="tx2">
                    <a:lumMod val="60000"/>
                    <a:lumOff val="40000"/>
                  </a:schemeClr>
                </a:solidFill>
              </a:rPr>
              <a:t>parseInt</a:t>
            </a:r>
            <a:r>
              <a:rPr lang="it-IT" dirty="0">
                <a:solidFill>
                  <a:schemeClr val="tx2">
                    <a:lumMod val="60000"/>
                    <a:lumOff val="40000"/>
                  </a:schemeClr>
                </a:solidFill>
              </a:rPr>
              <a:t>(</a:t>
            </a:r>
            <a:r>
              <a:rPr lang="it-IT" dirty="0" err="1">
                <a:solidFill>
                  <a:schemeClr val="tx2">
                    <a:lumMod val="60000"/>
                    <a:lumOff val="40000"/>
                  </a:schemeClr>
                </a:solidFill>
              </a:rPr>
              <a:t>String</a:t>
            </a:r>
            <a:r>
              <a:rPr lang="it-IT" dirty="0">
                <a:solidFill>
                  <a:schemeClr val="tx2">
                    <a:lumMod val="60000"/>
                    <a:lumOff val="40000"/>
                  </a:schemeClr>
                </a:solidFill>
              </a:rPr>
              <a:t>);</a:t>
            </a:r>
          </a:p>
          <a:p>
            <a:r>
              <a:rPr lang="it-IT" dirty="0" err="1">
                <a:solidFill>
                  <a:schemeClr val="tx2">
                    <a:lumMod val="60000"/>
                    <a:lumOff val="40000"/>
                  </a:schemeClr>
                </a:solidFill>
              </a:rPr>
              <a:t>Integer.</a:t>
            </a:r>
            <a:r>
              <a:rPr lang="it-IT" i="1" dirty="0" err="1">
                <a:solidFill>
                  <a:schemeClr val="tx2">
                    <a:lumMod val="60000"/>
                    <a:lumOff val="40000"/>
                  </a:schemeClr>
                </a:solidFill>
              </a:rPr>
              <a:t>parseInt</a:t>
            </a:r>
            <a:r>
              <a:rPr lang="it-IT" dirty="0">
                <a:solidFill>
                  <a:schemeClr val="tx2">
                    <a:lumMod val="60000"/>
                    <a:lumOff val="40000"/>
                  </a:schemeClr>
                </a:solidFill>
              </a:rPr>
              <a:t>(</a:t>
            </a:r>
            <a:r>
              <a:rPr lang="it-IT" dirty="0" err="1">
                <a:solidFill>
                  <a:schemeClr val="tx2">
                    <a:lumMod val="60000"/>
                    <a:lumOff val="40000"/>
                  </a:schemeClr>
                </a:solidFill>
              </a:rPr>
              <a:t>String</a:t>
            </a:r>
            <a:r>
              <a:rPr lang="it-IT" dirty="0">
                <a:solidFill>
                  <a:schemeClr val="tx2">
                    <a:lumMod val="60000"/>
                    <a:lumOff val="40000"/>
                  </a:schemeClr>
                </a:solidFill>
              </a:rPr>
              <a:t>, base);</a:t>
            </a:r>
          </a:p>
          <a:p>
            <a:endParaRPr lang="en-GB" dirty="0">
              <a:solidFill>
                <a:schemeClr val="tx2">
                  <a:lumMod val="60000"/>
                  <a:lumOff val="40000"/>
                </a:schemeClr>
              </a:solidFill>
            </a:endParaRPr>
          </a:p>
          <a:p>
            <a:endParaRPr lang="en-GB" dirty="0">
              <a:solidFill>
                <a:schemeClr val="tx2">
                  <a:lumMod val="60000"/>
                  <a:lumOff val="40000"/>
                </a:schemeClr>
              </a:solidFill>
            </a:endParaRPr>
          </a:p>
        </p:txBody>
      </p:sp>
      <p:sp>
        <p:nvSpPr>
          <p:cNvPr id="61" name="TextBox 60">
            <a:extLst>
              <a:ext uri="{FF2B5EF4-FFF2-40B4-BE49-F238E27FC236}">
                <a16:creationId xmlns:a16="http://schemas.microsoft.com/office/drawing/2014/main" id="{A2701077-E7F4-1943-9D2C-CFB236879945}"/>
              </a:ext>
            </a:extLst>
          </p:cNvPr>
          <p:cNvSpPr txBox="1"/>
          <p:nvPr/>
        </p:nvSpPr>
        <p:spPr>
          <a:xfrm>
            <a:off x="5015096" y="4303187"/>
            <a:ext cx="2429030" cy="646331"/>
          </a:xfrm>
          <a:prstGeom prst="rect">
            <a:avLst/>
          </a:prstGeom>
          <a:noFill/>
        </p:spPr>
        <p:txBody>
          <a:bodyPr wrap="square" rtlCol="0">
            <a:spAutoFit/>
          </a:bodyPr>
          <a:lstStyle/>
          <a:p>
            <a:r>
              <a:rPr lang="it-IT" dirty="0" err="1">
                <a:solidFill>
                  <a:schemeClr val="accent6">
                    <a:lumMod val="75000"/>
                  </a:schemeClr>
                </a:solidFill>
              </a:rPr>
              <a:t>Integer.</a:t>
            </a:r>
            <a:r>
              <a:rPr lang="it-IT" i="1" dirty="0" err="1">
                <a:solidFill>
                  <a:schemeClr val="accent6">
                    <a:lumMod val="75000"/>
                  </a:schemeClr>
                </a:solidFill>
              </a:rPr>
              <a:t>toString</a:t>
            </a:r>
            <a:r>
              <a:rPr lang="it-IT" dirty="0">
                <a:solidFill>
                  <a:schemeClr val="accent6">
                    <a:lumMod val="75000"/>
                  </a:schemeClr>
                </a:solidFill>
              </a:rPr>
              <a:t>(</a:t>
            </a:r>
            <a:r>
              <a:rPr lang="it-IT" dirty="0" err="1">
                <a:solidFill>
                  <a:schemeClr val="accent6">
                    <a:lumMod val="75000"/>
                  </a:schemeClr>
                </a:solidFill>
              </a:rPr>
              <a:t>int</a:t>
            </a:r>
            <a:r>
              <a:rPr lang="it-IT" dirty="0">
                <a:solidFill>
                  <a:schemeClr val="accent6">
                    <a:lumMod val="75000"/>
                  </a:schemeClr>
                </a:solidFill>
              </a:rPr>
              <a:t>);</a:t>
            </a:r>
          </a:p>
          <a:p>
            <a:r>
              <a:rPr lang="it-IT" dirty="0" err="1">
                <a:solidFill>
                  <a:schemeClr val="accent6">
                    <a:lumMod val="75000"/>
                  </a:schemeClr>
                </a:solidFill>
              </a:rPr>
              <a:t>String.format</a:t>
            </a:r>
            <a:r>
              <a:rPr lang="it-IT" dirty="0">
                <a:solidFill>
                  <a:schemeClr val="accent6">
                    <a:lumMod val="75000"/>
                  </a:schemeClr>
                </a:solidFill>
              </a:rPr>
              <a:t>()</a:t>
            </a:r>
          </a:p>
        </p:txBody>
      </p:sp>
      <p:sp>
        <p:nvSpPr>
          <p:cNvPr id="62" name="TextBox 61">
            <a:extLst>
              <a:ext uri="{FF2B5EF4-FFF2-40B4-BE49-F238E27FC236}">
                <a16:creationId xmlns:a16="http://schemas.microsoft.com/office/drawing/2014/main" id="{9D94D18C-A7F0-2B49-B6F8-29ADBFBFFA20}"/>
              </a:ext>
            </a:extLst>
          </p:cNvPr>
          <p:cNvSpPr txBox="1"/>
          <p:nvPr/>
        </p:nvSpPr>
        <p:spPr>
          <a:xfrm>
            <a:off x="7540186" y="1697131"/>
            <a:ext cx="2058389" cy="646331"/>
          </a:xfrm>
          <a:prstGeom prst="rect">
            <a:avLst/>
          </a:prstGeom>
          <a:noFill/>
        </p:spPr>
        <p:txBody>
          <a:bodyPr wrap="square" rtlCol="0">
            <a:spAutoFit/>
          </a:bodyPr>
          <a:lstStyle/>
          <a:p>
            <a:r>
              <a:rPr lang="it-IT" dirty="0" err="1">
                <a:solidFill>
                  <a:schemeClr val="tx2">
                    <a:lumMod val="60000"/>
                    <a:lumOff val="40000"/>
                  </a:schemeClr>
                </a:solidFill>
              </a:rPr>
              <a:t>obj.toString</a:t>
            </a:r>
            <a:r>
              <a:rPr lang="it-IT" dirty="0">
                <a:solidFill>
                  <a:schemeClr val="tx2">
                    <a:lumMod val="60000"/>
                    <a:lumOff val="40000"/>
                  </a:schemeClr>
                </a:solidFill>
              </a:rPr>
              <a:t>();</a:t>
            </a:r>
          </a:p>
          <a:p>
            <a:endParaRPr lang="en-GB" dirty="0">
              <a:solidFill>
                <a:schemeClr val="tx2">
                  <a:lumMod val="60000"/>
                  <a:lumOff val="40000"/>
                </a:schemeClr>
              </a:solidFill>
            </a:endParaRPr>
          </a:p>
        </p:txBody>
      </p:sp>
      <p:sp>
        <p:nvSpPr>
          <p:cNvPr id="64" name="TextBox 63">
            <a:extLst>
              <a:ext uri="{FF2B5EF4-FFF2-40B4-BE49-F238E27FC236}">
                <a16:creationId xmlns:a16="http://schemas.microsoft.com/office/drawing/2014/main" id="{A155E842-1C86-8F4C-9E16-2E048F26518D}"/>
              </a:ext>
            </a:extLst>
          </p:cNvPr>
          <p:cNvSpPr txBox="1"/>
          <p:nvPr/>
        </p:nvSpPr>
        <p:spPr>
          <a:xfrm>
            <a:off x="6411976" y="2478187"/>
            <a:ext cx="2552872" cy="369332"/>
          </a:xfrm>
          <a:prstGeom prst="rect">
            <a:avLst/>
          </a:prstGeom>
          <a:noFill/>
        </p:spPr>
        <p:txBody>
          <a:bodyPr wrap="square" rtlCol="0">
            <a:spAutoFit/>
          </a:bodyPr>
          <a:lstStyle/>
          <a:p>
            <a:r>
              <a:rPr lang="it-IT" dirty="0" err="1">
                <a:solidFill>
                  <a:schemeClr val="accent6">
                    <a:lumMod val="75000"/>
                  </a:schemeClr>
                </a:solidFill>
              </a:rPr>
              <a:t>Integer.</a:t>
            </a:r>
            <a:r>
              <a:rPr lang="it-IT" i="1" dirty="0" err="1">
                <a:solidFill>
                  <a:schemeClr val="accent6">
                    <a:lumMod val="75000"/>
                  </a:schemeClr>
                </a:solidFill>
              </a:rPr>
              <a:t>valueOf</a:t>
            </a:r>
            <a:r>
              <a:rPr lang="it-IT" dirty="0">
                <a:solidFill>
                  <a:schemeClr val="accent6">
                    <a:lumMod val="75000"/>
                  </a:schemeClr>
                </a:solidFill>
              </a:rPr>
              <a:t>(</a:t>
            </a:r>
            <a:r>
              <a:rPr lang="it-IT" dirty="0" err="1">
                <a:solidFill>
                  <a:schemeClr val="accent6">
                    <a:lumMod val="75000"/>
                  </a:schemeClr>
                </a:solidFill>
              </a:rPr>
              <a:t>String</a:t>
            </a:r>
            <a:r>
              <a:rPr lang="it-IT" dirty="0">
                <a:solidFill>
                  <a:schemeClr val="accent6">
                    <a:lumMod val="75000"/>
                  </a:schemeClr>
                </a:solidFill>
              </a:rPr>
              <a:t>);</a:t>
            </a:r>
          </a:p>
        </p:txBody>
      </p:sp>
      <p:sp>
        <p:nvSpPr>
          <p:cNvPr id="17" name="TextBox 16">
            <a:extLst>
              <a:ext uri="{FF2B5EF4-FFF2-40B4-BE49-F238E27FC236}">
                <a16:creationId xmlns:a16="http://schemas.microsoft.com/office/drawing/2014/main" id="{B3E7DD18-141B-074F-B400-4B44D50567D5}"/>
              </a:ext>
            </a:extLst>
          </p:cNvPr>
          <p:cNvSpPr txBox="1"/>
          <p:nvPr/>
        </p:nvSpPr>
        <p:spPr>
          <a:xfrm>
            <a:off x="3564824" y="2478187"/>
            <a:ext cx="2552872" cy="369332"/>
          </a:xfrm>
          <a:prstGeom prst="rect">
            <a:avLst/>
          </a:prstGeom>
          <a:noFill/>
        </p:spPr>
        <p:txBody>
          <a:bodyPr wrap="square" rtlCol="0">
            <a:spAutoFit/>
          </a:bodyPr>
          <a:lstStyle/>
          <a:p>
            <a:r>
              <a:rPr lang="it-IT" dirty="0" err="1">
                <a:solidFill>
                  <a:schemeClr val="accent6">
                    <a:lumMod val="75000"/>
                  </a:schemeClr>
                </a:solidFill>
              </a:rPr>
              <a:t>autounboxing</a:t>
            </a:r>
            <a:endParaRPr lang="it-IT" dirty="0">
              <a:solidFill>
                <a:schemeClr val="accent6">
                  <a:lumMod val="75000"/>
                </a:schemeClr>
              </a:solidFill>
            </a:endParaRPr>
          </a:p>
        </p:txBody>
      </p:sp>
      <p:sp>
        <p:nvSpPr>
          <p:cNvPr id="18" name="TextBox 17">
            <a:extLst>
              <a:ext uri="{FF2B5EF4-FFF2-40B4-BE49-F238E27FC236}">
                <a16:creationId xmlns:a16="http://schemas.microsoft.com/office/drawing/2014/main" id="{B0F3CC6A-DBF1-8643-A99A-6A0D84ED584A}"/>
              </a:ext>
            </a:extLst>
          </p:cNvPr>
          <p:cNvSpPr txBox="1"/>
          <p:nvPr/>
        </p:nvSpPr>
        <p:spPr>
          <a:xfrm>
            <a:off x="3544764" y="1746690"/>
            <a:ext cx="2058389" cy="646331"/>
          </a:xfrm>
          <a:prstGeom prst="rect">
            <a:avLst/>
          </a:prstGeom>
          <a:noFill/>
        </p:spPr>
        <p:txBody>
          <a:bodyPr wrap="square" rtlCol="0">
            <a:spAutoFit/>
          </a:bodyPr>
          <a:lstStyle/>
          <a:p>
            <a:r>
              <a:rPr lang="it-IT" dirty="0" err="1">
                <a:solidFill>
                  <a:schemeClr val="tx2">
                    <a:lumMod val="60000"/>
                    <a:lumOff val="40000"/>
                  </a:schemeClr>
                </a:solidFill>
              </a:rPr>
              <a:t>autoboxing</a:t>
            </a:r>
            <a:endParaRPr lang="it-IT"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60887111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Auto boxing/unboxing</a:t>
            </a:r>
          </a:p>
        </p:txBody>
      </p:sp>
      <p:sp>
        <p:nvSpPr>
          <p:cNvPr id="3" name="Content Placeholder 2"/>
          <p:cNvSpPr>
            <a:spLocks noGrp="1"/>
          </p:cNvSpPr>
          <p:nvPr>
            <p:ph sz="half" idx="1"/>
          </p:nvPr>
        </p:nvSpPr>
        <p:spPr/>
        <p:txBody>
          <a:bodyPr>
            <a:normAutofit/>
          </a:bodyPr>
          <a:lstStyle/>
          <a:p>
            <a:r>
              <a:rPr lang="en-US" sz="2200" dirty="0">
                <a:solidFill>
                  <a:schemeClr val="accent6">
                    <a:lumMod val="75000"/>
                  </a:schemeClr>
                </a:solidFill>
              </a:rPr>
              <a:t>Auto boxing </a:t>
            </a:r>
            <a:r>
              <a:rPr lang="en-US" sz="2200" dirty="0"/>
              <a:t>is the automatic conversion from primitive types and their corresponding wrapper classes. The plain variable is </a:t>
            </a:r>
            <a:r>
              <a:rPr lang="en-US" sz="2200" i="1" dirty="0"/>
              <a:t>boxed</a:t>
            </a:r>
            <a:r>
              <a:rPr lang="en-US" sz="2200" dirty="0"/>
              <a:t> into an object. For example, converting an int to an Integer, a double to a Double, and so on. </a:t>
            </a:r>
          </a:p>
          <a:p>
            <a:r>
              <a:rPr lang="en-US" sz="2200" dirty="0">
                <a:solidFill>
                  <a:schemeClr val="accent6">
                    <a:lumMod val="75000"/>
                  </a:schemeClr>
                </a:solidFill>
              </a:rPr>
              <a:t>Auto unboxing</a:t>
            </a:r>
            <a:r>
              <a:rPr lang="en-US" sz="2200" dirty="0"/>
              <a:t>, on the contrary, is the automatic conversion from wrapper classes to their corresponding primitive types. </a:t>
            </a:r>
            <a:endParaRPr lang="en-US" sz="2200" dirty="0">
              <a:latin typeface="Courier"/>
              <a:cs typeface="Courier"/>
            </a:endParaRPr>
          </a:p>
        </p:txBody>
      </p:sp>
      <p:sp>
        <p:nvSpPr>
          <p:cNvPr id="5" name="Content Placeholder 4">
            <a:extLst>
              <a:ext uri="{FF2B5EF4-FFF2-40B4-BE49-F238E27FC236}">
                <a16:creationId xmlns:a16="http://schemas.microsoft.com/office/drawing/2014/main" id="{032A9CF7-E0FD-8B42-AB48-32B79A2E6B88}"/>
              </a:ext>
            </a:extLst>
          </p:cNvPr>
          <p:cNvSpPr>
            <a:spLocks noGrp="1"/>
          </p:cNvSpPr>
          <p:nvPr>
            <p:ph sz="half" idx="2"/>
          </p:nvPr>
        </p:nvSpPr>
        <p:spPr/>
        <p:txBody>
          <a:bodyPr>
            <a:normAutofit/>
          </a:bodyPr>
          <a:lstStyle/>
          <a:p>
            <a:pPr marL="0" indent="0">
              <a:buNone/>
            </a:pPr>
            <a:r>
              <a:rPr lang="it-IT" sz="1600" dirty="0">
                <a:latin typeface="Consolas" panose="020B0609020204030204" pitchFamily="49" charset="0"/>
                <a:cs typeface="Consolas" panose="020B0609020204030204" pitchFamily="49" charset="0"/>
              </a:rPr>
              <a:t>public </a:t>
            </a:r>
            <a:r>
              <a:rPr lang="it-IT" sz="1600" dirty="0" err="1">
                <a:latin typeface="Consolas" panose="020B0609020204030204" pitchFamily="49" charset="0"/>
                <a:cs typeface="Consolas" panose="020B0609020204030204" pitchFamily="49" charset="0"/>
              </a:rPr>
              <a:t>class</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AutoboxingExample</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public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solidFill>
                  <a:schemeClr val="accent6">
                    <a:lumMod val="75000"/>
                  </a:schemeClr>
                </a:solidFill>
                <a:latin typeface="Consolas" panose="020B0609020204030204" pitchFamily="49" charset="0"/>
                <a:cs typeface="Consolas" panose="020B0609020204030204" pitchFamily="49" charset="0"/>
              </a:rPr>
              <a:t>Integer</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method</a:t>
            </a:r>
            <a:r>
              <a:rPr lang="it-IT" sz="1600" dirty="0">
                <a:latin typeface="Consolas" panose="020B0609020204030204" pitchFamily="49" charset="0"/>
                <a:cs typeface="Consolas" panose="020B0609020204030204" pitchFamily="49" charset="0"/>
              </a:rPr>
              <a:t>(</a:t>
            </a:r>
            <a:r>
              <a:rPr lang="it-IT" sz="1600" dirty="0" err="1">
                <a:solidFill>
                  <a:schemeClr val="accent6">
                    <a:lumMod val="75000"/>
                  </a:schemeClr>
                </a:solidFill>
                <a:latin typeface="Consolas" panose="020B0609020204030204" pitchFamily="49" charset="0"/>
                <a:cs typeface="Consolas" panose="020B0609020204030204" pitchFamily="49" charset="0"/>
              </a:rPr>
              <a:t>Integer</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System.</a:t>
            </a:r>
            <a:r>
              <a:rPr lang="it-IT" sz="1600" i="1" dirty="0" err="1">
                <a:latin typeface="Consolas" panose="020B0609020204030204" pitchFamily="49" charset="0"/>
                <a:cs typeface="Consolas" panose="020B0609020204030204" pitchFamily="49" charset="0"/>
              </a:rPr>
              <a:t>out</a:t>
            </a:r>
            <a:r>
              <a:rPr lang="it-IT" sz="1600" dirty="0" err="1">
                <a:latin typeface="Consolas" panose="020B0609020204030204" pitchFamily="49" charset="0"/>
                <a:cs typeface="Consolas" panose="020B0609020204030204" pitchFamily="49" charset="0"/>
              </a:rPr>
              <a:t>.println</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return</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n</a:t>
            </a: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p>
          <a:p>
            <a:pPr marL="0" indent="0">
              <a:buNone/>
            </a:pPr>
            <a:r>
              <a:rPr lang="it-IT" sz="1600" dirty="0">
                <a:latin typeface="Consolas" panose="020B0609020204030204" pitchFamily="49" charset="0"/>
                <a:cs typeface="Consolas" panose="020B0609020204030204" pitchFamily="49" charset="0"/>
              </a:rPr>
              <a:t>	public </a:t>
            </a:r>
            <a:r>
              <a:rPr lang="it-IT" sz="1600" dirty="0" err="1">
                <a:latin typeface="Consolas" panose="020B0609020204030204" pitchFamily="49" charset="0"/>
                <a:cs typeface="Consolas" panose="020B0609020204030204" pitchFamily="49" charset="0"/>
              </a:rPr>
              <a:t>static</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void</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main</a:t>
            </a:r>
            <a:r>
              <a:rPr lang="it-IT" sz="1600" dirty="0">
                <a:latin typeface="Consolas" panose="020B0609020204030204" pitchFamily="49" charset="0"/>
                <a:cs typeface="Consolas" panose="020B0609020204030204" pitchFamily="49" charset="0"/>
              </a:rPr>
              <a:t>(</a:t>
            </a:r>
            <a:r>
              <a:rPr lang="it-IT" sz="1600" dirty="0" err="1">
                <a:latin typeface="Consolas" panose="020B0609020204030204" pitchFamily="49" charset="0"/>
                <a:cs typeface="Consolas" panose="020B0609020204030204" pitchFamily="49" charset="0"/>
              </a:rPr>
              <a:t>String</a:t>
            </a: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args</a:t>
            </a: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r>
              <a:rPr lang="it-IT" sz="1600" dirty="0" err="1">
                <a:latin typeface="Consolas" panose="020B0609020204030204" pitchFamily="49" charset="0"/>
                <a:cs typeface="Consolas" panose="020B0609020204030204" pitchFamily="49" charset="0"/>
              </a:rPr>
              <a:t>int</a:t>
            </a:r>
            <a:r>
              <a:rPr lang="it-IT" sz="1600" dirty="0">
                <a:latin typeface="Consolas" panose="020B0609020204030204" pitchFamily="49" charset="0"/>
                <a:cs typeface="Consolas" panose="020B0609020204030204" pitchFamily="49" charset="0"/>
              </a:rPr>
              <a:t> i = 2 + </a:t>
            </a:r>
            <a:r>
              <a:rPr lang="it-IT" sz="1600" i="1" dirty="0" err="1">
                <a:latin typeface="Consolas" panose="020B0609020204030204" pitchFamily="49" charset="0"/>
                <a:cs typeface="Consolas" panose="020B0609020204030204" pitchFamily="49" charset="0"/>
              </a:rPr>
              <a:t>method</a:t>
            </a:r>
            <a:r>
              <a:rPr lang="it-IT" sz="1600" dirty="0">
                <a:latin typeface="Consolas" panose="020B0609020204030204" pitchFamily="49" charset="0"/>
                <a:cs typeface="Consolas" panose="020B0609020204030204" pitchFamily="49" charset="0"/>
              </a:rPr>
              <a:t>(2);</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    }</a:t>
            </a:r>
            <a:br>
              <a:rPr lang="it-IT" sz="1600" dirty="0">
                <a:latin typeface="Consolas" panose="020B0609020204030204" pitchFamily="49" charset="0"/>
                <a:cs typeface="Consolas" panose="020B0609020204030204" pitchFamily="49" charset="0"/>
              </a:rPr>
            </a:br>
            <a:r>
              <a:rPr lang="it-IT" sz="1600" dirty="0">
                <a:latin typeface="Consolas" panose="020B0609020204030204" pitchFamily="49" charset="0"/>
                <a:cs typeface="Consolas" panose="020B0609020204030204" pitchFamily="49" charset="0"/>
              </a:rPr>
              <a:t>}</a:t>
            </a:r>
            <a:br>
              <a:rPr lang="it-IT" sz="1600" dirty="0">
                <a:latin typeface="Consolas" panose="020B0609020204030204" pitchFamily="49" charset="0"/>
                <a:cs typeface="Consolas" panose="020B0609020204030204" pitchFamily="49" charset="0"/>
              </a:rPr>
            </a:br>
            <a:endParaRPr lang="en-US"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31</a:t>
            </a:fld>
            <a:endParaRPr lang="it-IT" dirty="0"/>
          </a:p>
        </p:txBody>
      </p:sp>
    </p:spTree>
    <p:extLst>
      <p:ext uri="{BB962C8B-B14F-4D97-AF65-F5344CB8AC3E}">
        <p14:creationId xmlns:p14="http://schemas.microsoft.com/office/powerpoint/2010/main" val="17187116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Package</a:t>
            </a:r>
            <a:endParaRPr lang="it-IT" dirty="0"/>
          </a:p>
        </p:txBody>
      </p:sp>
    </p:spTree>
    <p:extLst>
      <p:ext uri="{BB962C8B-B14F-4D97-AF65-F5344CB8AC3E}">
        <p14:creationId xmlns:p14="http://schemas.microsoft.com/office/powerpoint/2010/main" val="17273593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sz="half" idx="1"/>
          </p:nvPr>
        </p:nvSpPr>
        <p:spPr/>
        <p:txBody>
          <a:bodyPr>
            <a:normAutofit/>
          </a:bodyPr>
          <a:lstStyle/>
          <a:p>
            <a:r>
              <a:rPr lang="en-US" sz="2400" dirty="0"/>
              <a:t>Classes are better at modularizing code than functions. </a:t>
            </a:r>
          </a:p>
          <a:p>
            <a:r>
              <a:rPr lang="en-US" sz="2400" dirty="0"/>
              <a:t>However, classes are little (50-250 lines of code, on average)</a:t>
            </a:r>
          </a:p>
          <a:p>
            <a:r>
              <a:rPr lang="en-US" sz="2400" dirty="0"/>
              <a:t>For the sake of </a:t>
            </a:r>
            <a:r>
              <a:rPr lang="en-US" sz="2400" dirty="0">
                <a:solidFill>
                  <a:schemeClr val="accent6">
                    <a:lumMod val="75000"/>
                  </a:schemeClr>
                </a:solidFill>
              </a:rPr>
              <a:t>additional modularization</a:t>
            </a:r>
            <a:r>
              <a:rPr lang="en-US" sz="2400" dirty="0"/>
              <a:t>, packages are used</a:t>
            </a:r>
          </a:p>
          <a:p>
            <a:endParaRPr lang="en-US" sz="2400" dirty="0"/>
          </a:p>
        </p:txBody>
      </p:sp>
      <p:sp>
        <p:nvSpPr>
          <p:cNvPr id="6" name="Content Placeholder 5">
            <a:extLst>
              <a:ext uri="{FF2B5EF4-FFF2-40B4-BE49-F238E27FC236}">
                <a16:creationId xmlns:a16="http://schemas.microsoft.com/office/drawing/2014/main" id="{6F488615-BC69-2F4F-BED2-759A35607DB1}"/>
              </a:ext>
            </a:extLst>
          </p:cNvPr>
          <p:cNvSpPr>
            <a:spLocks noGrp="1"/>
          </p:cNvSpPr>
          <p:nvPr>
            <p:ph sz="half" idx="2"/>
          </p:nvPr>
        </p:nvSpPr>
        <p:spPr/>
        <p:txBody>
          <a:bodyPr>
            <a:normAutofit/>
          </a:bodyPr>
          <a:lstStyle/>
          <a:p>
            <a:r>
              <a:rPr lang="en-US" sz="2400" dirty="0">
                <a:solidFill>
                  <a:schemeClr val="accent6">
                    <a:lumMod val="75000"/>
                  </a:schemeClr>
                </a:solidFill>
              </a:rPr>
              <a:t>A package is a set of class definitions all stored within the same directory </a:t>
            </a:r>
          </a:p>
          <a:p>
            <a:r>
              <a:rPr lang="en-US" sz="2400" dirty="0"/>
              <a:t>Visibility rules apply to packages </a:t>
            </a:r>
          </a:p>
          <a:p>
            <a:r>
              <a:rPr lang="en-US" sz="2400" dirty="0">
                <a:solidFill>
                  <a:schemeClr val="accent6">
                    <a:lumMod val="75000"/>
                  </a:schemeClr>
                </a:solidFill>
              </a:rPr>
              <a:t>The public interface of a package is the public portion of the classes contained in the package </a:t>
            </a:r>
          </a:p>
          <a:p>
            <a:pPr lvl="1"/>
            <a:r>
              <a:rPr lang="en-US" dirty="0"/>
              <a:t>Minimize the number of classes, attributes, methods (of the package) visible from the outside</a:t>
            </a:r>
          </a:p>
          <a:p>
            <a:endParaRPr lang="en-US" sz="2400" dirty="0"/>
          </a:p>
          <a:p>
            <a:endParaRPr lang="en-IT"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33</a:t>
            </a:fld>
            <a:endParaRPr lang="it-IT" dirty="0"/>
          </a:p>
        </p:txBody>
      </p:sp>
      <p:pic>
        <p:nvPicPr>
          <p:cNvPr id="5" name="Picture 4" descr="Screen Shot 2017-02-13 at 17.51.10.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95401" y="4733286"/>
            <a:ext cx="5299000" cy="1360009"/>
          </a:xfrm>
          <a:prstGeom prst="rect">
            <a:avLst/>
          </a:prstGeom>
        </p:spPr>
      </p:pic>
    </p:spTree>
    <p:extLst>
      <p:ext uri="{BB962C8B-B14F-4D97-AF65-F5344CB8AC3E}">
        <p14:creationId xmlns:p14="http://schemas.microsoft.com/office/powerpoint/2010/main" val="12578727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dirty="0"/>
            </a:br>
            <a:r>
              <a:rPr lang="en-US" dirty="0"/>
              <a:t>Definition and usage </a:t>
            </a:r>
            <a:br>
              <a:rPr lang="en-US" dirty="0"/>
            </a:br>
            <a:endParaRPr lang="en-US" dirty="0"/>
          </a:p>
        </p:txBody>
      </p:sp>
      <p:sp>
        <p:nvSpPr>
          <p:cNvPr id="3" name="Content Placeholder 2"/>
          <p:cNvSpPr>
            <a:spLocks noGrp="1"/>
          </p:cNvSpPr>
          <p:nvPr>
            <p:ph sz="half" idx="1"/>
          </p:nvPr>
        </p:nvSpPr>
        <p:spPr/>
        <p:txBody>
          <a:bodyPr>
            <a:noAutofit/>
          </a:bodyPr>
          <a:lstStyle/>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package </a:t>
            </a:r>
            <a:r>
              <a:rPr lang="en-US" sz="1800" dirty="0" err="1">
                <a:solidFill>
                  <a:schemeClr val="accent6">
                    <a:lumMod val="75000"/>
                  </a:schemeClr>
                </a:solidFill>
                <a:latin typeface="Consolas" panose="020B0609020204030204" pitchFamily="49" charset="0"/>
                <a:cs typeface="Consolas" panose="020B0609020204030204" pitchFamily="49" charset="0"/>
              </a:rPr>
              <a:t>packageName</a:t>
            </a:r>
            <a:r>
              <a:rPr lang="en-US" sz="1800" dirty="0">
                <a:solidFill>
                  <a:schemeClr val="accent6">
                    <a:lumMod val="75000"/>
                  </a:schemeClr>
                </a:solidFill>
                <a:latin typeface="Consolas" panose="020B0609020204030204" pitchFamily="49" charset="0"/>
                <a:cs typeface="Consolas" panose="020B0609020204030204" pitchFamily="49" charset="0"/>
              </a:rPr>
              <a:t>; </a:t>
            </a:r>
          </a:p>
          <a:p>
            <a:r>
              <a:rPr lang="en-US" sz="1800" dirty="0"/>
              <a:t>Package statement (first line of class file) </a:t>
            </a:r>
          </a:p>
          <a:p>
            <a:pPr marL="0" indent="0">
              <a:buNone/>
            </a:pPr>
            <a:endParaRPr lang="en-US" sz="1800" dirty="0">
              <a:solidFill>
                <a:schemeClr val="accent6">
                  <a:lumMod val="75000"/>
                </a:schemeClr>
              </a:solidFill>
              <a:latin typeface="Consolas" panose="020B0609020204030204" pitchFamily="49" charset="0"/>
              <a:cs typeface="Consolas" panose="020B0609020204030204" pitchFamily="49" charset="0"/>
            </a:endParaRPr>
          </a:p>
          <a:p>
            <a:pPr marL="0" indent="0">
              <a:buNone/>
            </a:pPr>
            <a:r>
              <a:rPr lang="en-US" sz="1800" dirty="0">
                <a:solidFill>
                  <a:schemeClr val="accent6">
                    <a:lumMod val="75000"/>
                  </a:schemeClr>
                </a:solidFill>
                <a:latin typeface="Consolas" panose="020B0609020204030204" pitchFamily="49" charset="0"/>
                <a:cs typeface="Consolas" panose="020B0609020204030204" pitchFamily="49" charset="0"/>
              </a:rPr>
              <a:t>import </a:t>
            </a:r>
            <a:r>
              <a:rPr lang="en-US" sz="1800" dirty="0" err="1">
                <a:solidFill>
                  <a:schemeClr val="accent6">
                    <a:lumMod val="75000"/>
                  </a:schemeClr>
                </a:solidFill>
                <a:latin typeface="Consolas" panose="020B0609020204030204" pitchFamily="49" charset="0"/>
                <a:cs typeface="Consolas" panose="020B0609020204030204" pitchFamily="49" charset="0"/>
              </a:rPr>
              <a:t>packageName.className</a:t>
            </a:r>
            <a:r>
              <a:rPr lang="en-US" sz="1800" dirty="0">
                <a:solidFill>
                  <a:schemeClr val="accent6">
                    <a:lumMod val="75000"/>
                  </a:schemeClr>
                </a:solidFill>
                <a:latin typeface="Consolas" panose="020B0609020204030204" pitchFamily="49" charset="0"/>
                <a:cs typeface="Consolas" panose="020B0609020204030204" pitchFamily="49" charset="0"/>
              </a:rPr>
              <a:t>; </a:t>
            </a:r>
          </a:p>
          <a:p>
            <a:r>
              <a:rPr lang="en-US" sz="1800" dirty="0"/>
              <a:t>Import statements (after package statement) </a:t>
            </a:r>
            <a:endParaRPr lang="en-US" sz="1800" dirty="0">
              <a:latin typeface="Consolas" panose="020B0609020204030204" pitchFamily="49" charset="0"/>
              <a:cs typeface="Consolas" panose="020B0609020204030204" pitchFamily="49" charset="0"/>
            </a:endParaRPr>
          </a:p>
          <a:p>
            <a:r>
              <a:rPr lang="en-US" sz="1800" dirty="0"/>
              <a:t>If two packages contain a class with the same name, they cannot be both imported. If you need both classes you have to use one of them with its fully-qualified name: </a:t>
            </a:r>
          </a:p>
          <a:p>
            <a:pPr marL="0" indent="0">
              <a:buNone/>
            </a:pPr>
            <a:endParaRPr lang="en-US" sz="1800" dirty="0"/>
          </a:p>
          <a:p>
            <a:pPr marL="0" indent="0">
              <a:buNone/>
            </a:pPr>
            <a:r>
              <a:rPr lang="en-US" sz="1800" dirty="0">
                <a:latin typeface="Consolas" panose="020B0609020204030204" pitchFamily="49" charset="0"/>
                <a:cs typeface="Consolas" panose="020B0609020204030204" pitchFamily="49" charset="0"/>
              </a:rPr>
              <a:t>import </a:t>
            </a:r>
            <a:r>
              <a:rPr lang="en-US" sz="1800" dirty="0" err="1">
                <a:latin typeface="Consolas" panose="020B0609020204030204" pitchFamily="49" charset="0"/>
                <a:cs typeface="Consolas" panose="020B0609020204030204" pitchFamily="49" charset="0"/>
              </a:rPr>
              <a:t>java.sql.Date</a:t>
            </a:r>
            <a:r>
              <a:rPr lang="en-US" sz="1800" dirty="0">
                <a:latin typeface="Consolas" panose="020B0609020204030204" pitchFamily="49" charset="0"/>
                <a:cs typeface="Consolas" panose="020B0609020204030204" pitchFamily="49" charset="0"/>
              </a:rPr>
              <a:t>;</a:t>
            </a:r>
            <a:br>
              <a:rPr lang="en-US" sz="1800" dirty="0">
                <a:latin typeface="Consolas" panose="020B0609020204030204" pitchFamily="49" charset="0"/>
                <a:cs typeface="Consolas" panose="020B0609020204030204" pitchFamily="49" charset="0"/>
              </a:rPr>
            </a:br>
            <a:r>
              <a:rPr lang="en-US" sz="1800" dirty="0">
                <a:latin typeface="Consolas" panose="020B0609020204030204" pitchFamily="49" charset="0"/>
                <a:cs typeface="Consolas" panose="020B0609020204030204" pitchFamily="49" charset="0"/>
              </a:rPr>
              <a:t>Date d1 = new Date(); // </a:t>
            </a:r>
            <a:r>
              <a:rPr lang="en-US" sz="1800" dirty="0" err="1">
                <a:latin typeface="Consolas" panose="020B0609020204030204" pitchFamily="49" charset="0"/>
                <a:cs typeface="Consolas" panose="020B0609020204030204" pitchFamily="49" charset="0"/>
              </a:rPr>
              <a:t>java.sql.Date</a:t>
            </a:r>
            <a:br>
              <a:rPr lang="en-US" sz="1800" dirty="0">
                <a:latin typeface="Consolas" panose="020B0609020204030204" pitchFamily="49" charset="0"/>
                <a:cs typeface="Consolas" panose="020B0609020204030204" pitchFamily="49" charset="0"/>
              </a:rPr>
            </a:br>
            <a:r>
              <a:rPr lang="en-US" sz="1800" dirty="0" err="1">
                <a:latin typeface="Consolas" panose="020B0609020204030204" pitchFamily="49" charset="0"/>
                <a:cs typeface="Consolas" panose="020B0609020204030204" pitchFamily="49" charset="0"/>
              </a:rPr>
              <a:t>java.util.Date</a:t>
            </a:r>
            <a:r>
              <a:rPr lang="en-US" sz="1800" dirty="0">
                <a:latin typeface="Consolas" panose="020B0609020204030204" pitchFamily="49" charset="0"/>
                <a:cs typeface="Consolas" panose="020B0609020204030204" pitchFamily="49" charset="0"/>
              </a:rPr>
              <a:t> d2 = new </a:t>
            </a:r>
            <a:r>
              <a:rPr lang="en-US" sz="1800" dirty="0" err="1">
                <a:latin typeface="Consolas" panose="020B0609020204030204" pitchFamily="49" charset="0"/>
                <a:cs typeface="Consolas" panose="020B0609020204030204" pitchFamily="49" charset="0"/>
              </a:rPr>
              <a:t>java.util.Date</a:t>
            </a:r>
            <a:r>
              <a:rPr lang="en-US" sz="1800" dirty="0">
                <a:latin typeface="Consolas" panose="020B0609020204030204" pitchFamily="49" charset="0"/>
                <a:cs typeface="Consolas" panose="020B0609020204030204" pitchFamily="49" charset="0"/>
              </a:rPr>
              <a:t>(); </a:t>
            </a:r>
          </a:p>
          <a:p>
            <a:pPr marL="0" indent="0">
              <a:buNone/>
            </a:pPr>
            <a:endParaRPr lang="en-US" sz="1800" dirty="0">
              <a:solidFill>
                <a:schemeClr val="accent6">
                  <a:lumMod val="75000"/>
                </a:schemeClr>
              </a:solidFill>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35C01A3D-12F4-9B47-A2B8-F4409DC112E7}"/>
              </a:ext>
            </a:extLst>
          </p:cNvPr>
          <p:cNvSpPr>
            <a:spLocks noGrp="1"/>
          </p:cNvSpPr>
          <p:nvPr>
            <p:ph sz="half" idx="2"/>
          </p:nvPr>
        </p:nvSpPr>
        <p:spPr>
          <a:xfrm>
            <a:off x="6197600" y="1600201"/>
            <a:ext cx="5875064" cy="4525963"/>
          </a:xfrm>
        </p:spPr>
        <p:txBody>
          <a:bodyPr>
            <a:noAutofit/>
          </a:bodyPr>
          <a:lstStyle/>
          <a:p>
            <a:pPr marL="0" indent="0">
              <a:buNone/>
            </a:pPr>
            <a:r>
              <a:rPr lang="en-GB" sz="1500" dirty="0">
                <a:solidFill>
                  <a:schemeClr val="accent6">
                    <a:lumMod val="75000"/>
                  </a:schemeClr>
                </a:solidFill>
                <a:latin typeface="Consolas" panose="020B0609020204030204" pitchFamily="49" charset="0"/>
                <a:cs typeface="Consolas" panose="020B0609020204030204" pitchFamily="49" charset="0"/>
              </a:rPr>
              <a:t>package </a:t>
            </a:r>
            <a:r>
              <a:rPr lang="en-GB" sz="1500" dirty="0" err="1">
                <a:solidFill>
                  <a:schemeClr val="accent6">
                    <a:lumMod val="75000"/>
                  </a:schemeClr>
                </a:solidFill>
                <a:latin typeface="Consolas" panose="020B0609020204030204" pitchFamily="49" charset="0"/>
                <a:cs typeface="Consolas" panose="020B0609020204030204" pitchFamily="49" charset="0"/>
              </a:rPr>
              <a:t>oop.localmods</a:t>
            </a:r>
            <a:r>
              <a:rPr lang="en-GB" sz="1500" dirty="0">
                <a:solidFill>
                  <a:schemeClr val="accent6">
                    <a:lumMod val="75000"/>
                  </a:schemeClr>
                </a:solidFill>
                <a:latin typeface="Consolas" panose="020B0609020204030204" pitchFamily="49" charset="0"/>
                <a:cs typeface="Consolas" panose="020B0609020204030204" pitchFamily="49" charset="0"/>
              </a:rPr>
              <a:t>;</a:t>
            </a:r>
            <a:br>
              <a:rPr lang="en-GB" sz="1500" dirty="0">
                <a:solidFill>
                  <a:schemeClr val="accent6">
                    <a:lumMod val="75000"/>
                  </a:schemeClr>
                </a:solidFill>
                <a:latin typeface="Consolas" panose="020B0609020204030204" pitchFamily="49" charset="0"/>
                <a:cs typeface="Consolas" panose="020B0609020204030204" pitchFamily="49" charset="0"/>
              </a:rPr>
            </a:br>
            <a:br>
              <a:rPr lang="en-GB" sz="1500" dirty="0">
                <a:solidFill>
                  <a:schemeClr val="accent6">
                    <a:lumMod val="75000"/>
                  </a:schemeClr>
                </a:solidFill>
                <a:latin typeface="Consolas" panose="020B0609020204030204" pitchFamily="49" charset="0"/>
                <a:cs typeface="Consolas" panose="020B0609020204030204" pitchFamily="49" charset="0"/>
              </a:rPr>
            </a:br>
            <a:r>
              <a:rPr lang="en-GB" sz="1500" dirty="0">
                <a:solidFill>
                  <a:schemeClr val="accent6">
                    <a:lumMod val="75000"/>
                  </a:schemeClr>
                </a:solidFill>
                <a:latin typeface="Consolas" panose="020B0609020204030204" pitchFamily="49" charset="0"/>
                <a:cs typeface="Consolas" panose="020B0609020204030204" pitchFamily="49" charset="0"/>
              </a:rPr>
              <a:t>import </a:t>
            </a:r>
            <a:r>
              <a:rPr lang="en-GB" sz="1500" dirty="0" err="1">
                <a:solidFill>
                  <a:schemeClr val="accent6">
                    <a:lumMod val="75000"/>
                  </a:schemeClr>
                </a:solidFill>
                <a:latin typeface="Consolas" panose="020B0609020204030204" pitchFamily="49" charset="0"/>
                <a:cs typeface="Consolas" panose="020B0609020204030204" pitchFamily="49" charset="0"/>
              </a:rPr>
              <a:t>java.awt.Point</a:t>
            </a:r>
            <a:r>
              <a:rPr lang="en-GB" sz="1500" dirty="0">
                <a:solidFill>
                  <a:schemeClr val="accent6">
                    <a:lumMod val="75000"/>
                  </a:schemeClr>
                </a:solidFill>
                <a:latin typeface="Consolas" panose="020B0609020204030204" pitchFamily="49" charset="0"/>
                <a:cs typeface="Consolas" panose="020B0609020204030204" pitchFamily="49" charset="0"/>
              </a:rPr>
              <a:t>;</a:t>
            </a:r>
            <a:br>
              <a:rPr lang="en-GB" sz="1500" dirty="0">
                <a:latin typeface="Consolas" panose="020B0609020204030204" pitchFamily="49" charset="0"/>
                <a:cs typeface="Consolas" panose="020B0609020204030204" pitchFamily="49" charset="0"/>
              </a:rPr>
            </a:b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public class Test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public static Point </a:t>
            </a:r>
            <a:r>
              <a:rPr lang="en-GB" sz="1500" dirty="0" err="1">
                <a:latin typeface="Consolas" panose="020B0609020204030204" pitchFamily="49" charset="0"/>
                <a:cs typeface="Consolas" panose="020B0609020204030204" pitchFamily="49" charset="0"/>
              </a:rPr>
              <a:t>allocatePoint</a:t>
            </a:r>
            <a:r>
              <a:rPr lang="en-GB" sz="1500" dirty="0">
                <a:latin typeface="Consolas" panose="020B0609020204030204" pitchFamily="49" charset="0"/>
                <a:cs typeface="Consolas" panose="020B0609020204030204" pitchFamily="49" charset="0"/>
              </a:rPr>
              <a:t>(int x, int y)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return new Point(x, y);</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public static void main(String[] </a:t>
            </a:r>
            <a:r>
              <a:rPr lang="en-GB" sz="1500" dirty="0" err="1">
                <a:latin typeface="Consolas" panose="020B0609020204030204" pitchFamily="49" charset="0"/>
                <a:cs typeface="Consolas" panose="020B0609020204030204" pitchFamily="49" charset="0"/>
              </a:rPr>
              <a:t>args</a:t>
            </a: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Point p = </a:t>
            </a:r>
            <a:r>
              <a:rPr lang="en-GB" sz="1500" i="1" dirty="0" err="1">
                <a:latin typeface="Consolas" panose="020B0609020204030204" pitchFamily="49" charset="0"/>
                <a:cs typeface="Consolas" panose="020B0609020204030204" pitchFamily="49" charset="0"/>
              </a:rPr>
              <a:t>allocatePoint</a:t>
            </a:r>
            <a:r>
              <a:rPr lang="en-GB" sz="1500" dirty="0">
                <a:latin typeface="Consolas" panose="020B0609020204030204" pitchFamily="49" charset="0"/>
                <a:cs typeface="Consolas" panose="020B0609020204030204" pitchFamily="49" charset="0"/>
              </a:rPr>
              <a:t>(2, 3);</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r>
              <a:rPr lang="en-GB" sz="1500" dirty="0" err="1">
                <a:latin typeface="Consolas" panose="020B0609020204030204" pitchFamily="49" charset="0"/>
                <a:cs typeface="Consolas" panose="020B0609020204030204" pitchFamily="49" charset="0"/>
              </a:rPr>
              <a:t>System.</a:t>
            </a:r>
            <a:r>
              <a:rPr lang="en-GB" sz="1500" i="1" dirty="0" err="1">
                <a:latin typeface="Consolas" panose="020B0609020204030204" pitchFamily="49" charset="0"/>
                <a:cs typeface="Consolas" panose="020B0609020204030204" pitchFamily="49" charset="0"/>
              </a:rPr>
              <a:t>out</a:t>
            </a:r>
            <a:r>
              <a:rPr lang="en-GB" sz="1500" dirty="0" err="1">
                <a:latin typeface="Consolas" panose="020B0609020204030204" pitchFamily="49" charset="0"/>
                <a:cs typeface="Consolas" panose="020B0609020204030204" pitchFamily="49" charset="0"/>
              </a:rPr>
              <a:t>.println</a:t>
            </a:r>
            <a:r>
              <a:rPr lang="en-GB" sz="1500" dirty="0">
                <a:latin typeface="Consolas" panose="020B0609020204030204" pitchFamily="49" charset="0"/>
                <a:cs typeface="Consolas" panose="020B0609020204030204" pitchFamily="49" charset="0"/>
              </a:rPr>
              <a:t>(p);</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    }</a:t>
            </a:r>
            <a:br>
              <a:rPr lang="en-GB" sz="1500" dirty="0">
                <a:latin typeface="Consolas" panose="020B0609020204030204" pitchFamily="49" charset="0"/>
                <a:cs typeface="Consolas" panose="020B0609020204030204" pitchFamily="49" charset="0"/>
              </a:rPr>
            </a:br>
            <a:r>
              <a:rPr lang="en-GB" sz="1500" dirty="0">
                <a:latin typeface="Consolas" panose="020B0609020204030204" pitchFamily="49" charset="0"/>
                <a:cs typeface="Consolas" panose="020B0609020204030204" pitchFamily="49" charset="0"/>
              </a:rPr>
              <a:t>}</a:t>
            </a:r>
            <a:endParaRPr lang="en-IT" sz="15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34</a:t>
            </a:fld>
            <a:endParaRPr lang="it-IT" dirty="0"/>
          </a:p>
        </p:txBody>
      </p:sp>
    </p:spTree>
    <p:extLst>
      <p:ext uri="{BB962C8B-B14F-4D97-AF65-F5344CB8AC3E}">
        <p14:creationId xmlns:p14="http://schemas.microsoft.com/office/powerpoint/2010/main" val="35383305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Package </a:t>
            </a:r>
          </a:p>
        </p:txBody>
      </p:sp>
      <p:sp>
        <p:nvSpPr>
          <p:cNvPr id="3" name="Content Placeholder 2"/>
          <p:cNvSpPr>
            <a:spLocks noGrp="1"/>
          </p:cNvSpPr>
          <p:nvPr>
            <p:ph idx="1"/>
          </p:nvPr>
        </p:nvSpPr>
        <p:spPr/>
        <p:txBody>
          <a:bodyPr>
            <a:normAutofit fontScale="85000" lnSpcReduction="20000"/>
          </a:bodyPr>
          <a:lstStyle/>
          <a:p>
            <a:r>
              <a:rPr lang="en-US" dirty="0"/>
              <a:t>A package is identified by a name with a hierarchic structure (fully qualified name) </a:t>
            </a:r>
          </a:p>
          <a:p>
            <a:pPr lvl="1"/>
            <a:r>
              <a:rPr lang="en-US" dirty="0" err="1"/>
              <a:t>java.lang</a:t>
            </a:r>
            <a:endParaRPr lang="en-US" dirty="0"/>
          </a:p>
          <a:p>
            <a:pPr lvl="1"/>
            <a:r>
              <a:rPr lang="en-US" dirty="0" err="1"/>
              <a:t>java.util</a:t>
            </a:r>
            <a:endParaRPr lang="en-US" dirty="0"/>
          </a:p>
          <a:p>
            <a:pPr lvl="1"/>
            <a:r>
              <a:rPr lang="en-US" dirty="0" err="1"/>
              <a:t>java.sql</a:t>
            </a:r>
            <a:endParaRPr lang="en-US" dirty="0"/>
          </a:p>
          <a:p>
            <a:r>
              <a:rPr lang="en-US" dirty="0"/>
              <a:t>Conventions for defining unique names is based on </a:t>
            </a:r>
            <a:r>
              <a:rPr lang="en-US" dirty="0">
                <a:solidFill>
                  <a:schemeClr val="accent6">
                    <a:lumMod val="75000"/>
                  </a:schemeClr>
                </a:solidFill>
              </a:rPr>
              <a:t>Internet naming but in reverse order </a:t>
            </a:r>
            <a:r>
              <a:rPr lang="en-US" dirty="0"/>
              <a:t>(from general to specific concepts)</a:t>
            </a:r>
          </a:p>
          <a:p>
            <a:pPr lvl="1"/>
            <a:r>
              <a:rPr lang="en-US" dirty="0" err="1"/>
              <a:t>org.oop.basics</a:t>
            </a:r>
            <a:endParaRPr lang="en-US" dirty="0"/>
          </a:p>
          <a:p>
            <a:r>
              <a:rPr lang="en-US" dirty="0"/>
              <a:t>It’s possible to use same class names in different packages </a:t>
            </a:r>
            <a:r>
              <a:rPr lang="en-US" i="1" dirty="0"/>
              <a:t>without</a:t>
            </a:r>
            <a:r>
              <a:rPr lang="en-US" dirty="0"/>
              <a:t> conflicts </a:t>
            </a:r>
          </a:p>
          <a:p>
            <a:pPr lvl="1"/>
            <a:r>
              <a:rPr lang="en-US" dirty="0" err="1">
                <a:solidFill>
                  <a:schemeClr val="accent6">
                    <a:lumMod val="75000"/>
                  </a:schemeClr>
                </a:solidFill>
              </a:rPr>
              <a:t>java.util.Date</a:t>
            </a:r>
            <a:endParaRPr lang="en-US" dirty="0">
              <a:solidFill>
                <a:schemeClr val="accent6">
                  <a:lumMod val="75000"/>
                </a:schemeClr>
              </a:solidFill>
            </a:endParaRPr>
          </a:p>
          <a:p>
            <a:pPr lvl="1"/>
            <a:r>
              <a:rPr lang="en-US" dirty="0" err="1">
                <a:solidFill>
                  <a:schemeClr val="accent6">
                    <a:lumMod val="75000"/>
                  </a:schemeClr>
                </a:solidFill>
              </a:rPr>
              <a:t>java.sql.Date</a:t>
            </a:r>
            <a:endParaRPr lang="en-US" dirty="0">
              <a:solidFill>
                <a:schemeClr val="accent6">
                  <a:lumMod val="75000"/>
                </a:schemeClr>
              </a:solidFill>
            </a:endParaRPr>
          </a:p>
          <a:p>
            <a:endParaRPr lang="en-US" dirty="0"/>
          </a:p>
          <a:p>
            <a:pPr lvl="1"/>
            <a:endParaRPr lang="en-US" dirty="0">
              <a:solidFill>
                <a:schemeClr val="accent6">
                  <a:lumMod val="75000"/>
                </a:schemeClr>
              </a:solidFill>
            </a:endParaRP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35</a:t>
            </a:fld>
            <a:endParaRPr lang="it-IT" dirty="0"/>
          </a:p>
        </p:txBody>
      </p:sp>
      <p:sp>
        <p:nvSpPr>
          <p:cNvPr id="5" name="Content Placeholder 4">
            <a:extLst>
              <a:ext uri="{FF2B5EF4-FFF2-40B4-BE49-F238E27FC236}">
                <a16:creationId xmlns:a16="http://schemas.microsoft.com/office/drawing/2014/main" id="{77FFB646-3151-DB42-906F-BAC25C49F898}"/>
              </a:ext>
            </a:extLst>
          </p:cNvPr>
          <p:cNvSpPr>
            <a:spLocks noGrp="1"/>
          </p:cNvSpPr>
          <p:nvPr>
            <p:ph sz="half" idx="4294967295"/>
          </p:nvPr>
        </p:nvSpPr>
        <p:spPr>
          <a:xfrm>
            <a:off x="6807200" y="1600200"/>
            <a:ext cx="5384800" cy="4525963"/>
          </a:xfrm>
        </p:spPr>
        <p:txBody>
          <a:bodyPr>
            <a:normAutofit/>
          </a:bodyPr>
          <a:lstStyle/>
          <a:p>
            <a:endParaRPr lang="en-US" dirty="0"/>
          </a:p>
          <a:p>
            <a:endParaRPr lang="en-IT" dirty="0"/>
          </a:p>
        </p:txBody>
      </p:sp>
    </p:spTree>
    <p:extLst>
      <p:ext uri="{BB962C8B-B14F-4D97-AF65-F5344CB8AC3E}">
        <p14:creationId xmlns:p14="http://schemas.microsoft.com/office/powerpoint/2010/main" val="176863268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Inheritance</a:t>
            </a:r>
            <a:endParaRPr lang="it-IT" dirty="0"/>
          </a:p>
        </p:txBody>
      </p:sp>
    </p:spTree>
    <p:extLst>
      <p:ext uri="{BB962C8B-B14F-4D97-AF65-F5344CB8AC3E}">
        <p14:creationId xmlns:p14="http://schemas.microsoft.com/office/powerpoint/2010/main" val="1337125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t>They all move, have a shape, shields, and weapons. </a:t>
            </a:r>
            <a:r>
              <a:rPr lang="en-US" dirty="0">
                <a:solidFill>
                  <a:schemeClr val="accent6">
                    <a:lumMod val="75000"/>
                  </a:schemeClr>
                </a:solidFill>
              </a:rPr>
              <a:t>Can they share the same code?</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37</a:t>
            </a:fld>
            <a:endParaRPr lang="it-IT" dirty="0"/>
          </a:p>
        </p:txBody>
      </p:sp>
      <p:pic>
        <p:nvPicPr>
          <p:cNvPr id="6" name="Picture 5" descr="IMG_537152.jp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87006" y="2791514"/>
            <a:ext cx="8373491" cy="3229775"/>
          </a:xfrm>
          <a:prstGeom prst="rect">
            <a:avLst/>
          </a:prstGeom>
        </p:spPr>
      </p:pic>
    </p:spTree>
    <p:extLst>
      <p:ext uri="{BB962C8B-B14F-4D97-AF65-F5344CB8AC3E}">
        <p14:creationId xmlns:p14="http://schemas.microsoft.com/office/powerpoint/2010/main" val="25130845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normAutofit fontScale="92500" lnSpcReduction="10000"/>
          </a:bodyPr>
          <a:lstStyle/>
          <a:p>
            <a:r>
              <a:rPr lang="en-US" dirty="0">
                <a:solidFill>
                  <a:schemeClr val="accent6">
                    <a:lumMod val="75000"/>
                  </a:schemeClr>
                </a:solidFill>
              </a:rPr>
              <a:t>Frequently, a class is merely a modification of another class. Inheritance allows minimal repetition of the same code</a:t>
            </a:r>
          </a:p>
          <a:p>
            <a:r>
              <a:rPr lang="en-US" dirty="0"/>
              <a:t>A new design created by changing an existing design. (The new design consists of only the changes)</a:t>
            </a:r>
            <a:endParaRPr lang="en-US" dirty="0">
              <a:solidFill>
                <a:schemeClr val="accent6">
                  <a:lumMod val="75000"/>
                </a:schemeClr>
              </a:solidFill>
            </a:endParaRPr>
          </a:p>
          <a:p>
            <a:r>
              <a:rPr lang="en-US" dirty="0"/>
              <a:t>Localization of code</a:t>
            </a:r>
          </a:p>
          <a:p>
            <a:pPr lvl="1"/>
            <a:r>
              <a:rPr lang="en-US" dirty="0"/>
              <a:t>Fixing a bug in the base class automatically fixes it in the subclasses</a:t>
            </a:r>
          </a:p>
          <a:p>
            <a:pPr lvl="1"/>
            <a:r>
              <a:rPr lang="en-US" dirty="0"/>
              <a:t>Adding functionalities to the base class automatically adds them to the subclasses</a:t>
            </a:r>
          </a:p>
          <a:p>
            <a:pPr lvl="1"/>
            <a:r>
              <a:rPr lang="en-US" dirty="0"/>
              <a:t>Reduced chances of different (and inconsistent) implementations of the same operation</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38</a:t>
            </a:fld>
            <a:endParaRPr lang="it-IT" dirty="0"/>
          </a:p>
        </p:txBody>
      </p:sp>
    </p:spTree>
    <p:extLst>
      <p:ext uri="{BB962C8B-B14F-4D97-AF65-F5344CB8AC3E}">
        <p14:creationId xmlns:p14="http://schemas.microsoft.com/office/powerpoint/2010/main" val="34365986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Inheritance</a:t>
            </a:r>
          </a:p>
        </p:txBody>
      </p:sp>
      <p:sp>
        <p:nvSpPr>
          <p:cNvPr id="3" name="Content Placeholder 2"/>
          <p:cNvSpPr>
            <a:spLocks noGrp="1"/>
          </p:cNvSpPr>
          <p:nvPr>
            <p:ph idx="1"/>
          </p:nvPr>
        </p:nvSpPr>
        <p:spPr/>
        <p:txBody>
          <a:bodyPr>
            <a:normAutofit lnSpcReduction="10000"/>
          </a:bodyPr>
          <a:lstStyle/>
          <a:p>
            <a:r>
              <a:rPr lang="en-US" dirty="0"/>
              <a:t>A class can be a sub-type of another class</a:t>
            </a:r>
          </a:p>
          <a:p>
            <a:r>
              <a:rPr lang="en-US" dirty="0"/>
              <a:t>The inheriting class </a:t>
            </a:r>
            <a:r>
              <a:rPr lang="en-US" dirty="0">
                <a:solidFill>
                  <a:schemeClr val="accent6">
                    <a:lumMod val="75000"/>
                  </a:schemeClr>
                </a:solidFill>
              </a:rPr>
              <a:t>contains all the attributes and methods of the class it inherited from </a:t>
            </a:r>
          </a:p>
          <a:p>
            <a:r>
              <a:rPr lang="en-US" dirty="0"/>
              <a:t>The inheriting class can </a:t>
            </a:r>
            <a:r>
              <a:rPr lang="en-US" dirty="0">
                <a:solidFill>
                  <a:schemeClr val="accent6">
                    <a:lumMod val="75000"/>
                  </a:schemeClr>
                </a:solidFill>
              </a:rPr>
              <a:t>define additional attributes and methods</a:t>
            </a:r>
          </a:p>
          <a:p>
            <a:r>
              <a:rPr lang="en-US" dirty="0"/>
              <a:t>The inheriting class can </a:t>
            </a:r>
            <a:r>
              <a:rPr lang="en-US" dirty="0">
                <a:solidFill>
                  <a:schemeClr val="accent6">
                    <a:lumMod val="75000"/>
                  </a:schemeClr>
                </a:solidFill>
              </a:rPr>
              <a:t>override the definition of existing methods</a:t>
            </a:r>
            <a:r>
              <a:rPr lang="en-US" dirty="0"/>
              <a:t> by providing its own implementation</a:t>
            </a:r>
          </a:p>
          <a:p>
            <a:r>
              <a:rPr lang="en-US" dirty="0"/>
              <a:t>The code of the inheriting class consists only of the changes and additions to the base 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39</a:t>
            </a:fld>
            <a:endParaRPr lang="it-IT" dirty="0"/>
          </a:p>
        </p:txBody>
      </p:sp>
    </p:spTree>
    <p:extLst>
      <p:ext uri="{BB962C8B-B14F-4D97-AF65-F5344CB8AC3E}">
        <p14:creationId xmlns:p14="http://schemas.microsoft.com/office/powerpoint/2010/main" val="3722518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a:t>
            </a:fld>
            <a:endParaRPr lang="it-IT" dirty="0"/>
          </a:p>
        </p:txBody>
      </p:sp>
      <p:pic>
        <p:nvPicPr>
          <p:cNvPr id="5" name="Picture 4" descr="Screen Shot 2016-03-07 at 12.48.01.png">
            <a:extLst>
              <a:ext uri="{FF2B5EF4-FFF2-40B4-BE49-F238E27FC236}">
                <a16:creationId xmlns:a16="http://schemas.microsoft.com/office/drawing/2014/main" id="{5AB89534-DC48-9F47-99E3-2DD92ACFBE01}"/>
              </a:ext>
            </a:extLst>
          </p:cNvPr>
          <p:cNvPicPr>
            <a:picLocks noChangeAspect="1"/>
          </p:cNvPicPr>
          <p:nvPr/>
        </p:nvPicPr>
        <p:blipFill rotWithShape="1">
          <a:blip r:embed="rId2">
            <a:extLst>
              <a:ext uri="{28A0092B-C50C-407E-A947-70E740481C1C}">
                <a14:useLocalDpi xmlns:a14="http://schemas.microsoft.com/office/drawing/2010/main"/>
              </a:ext>
            </a:extLst>
          </a:blip>
          <a:srcRect l="18750"/>
          <a:stretch/>
        </p:blipFill>
        <p:spPr>
          <a:xfrm>
            <a:off x="587219" y="2184085"/>
            <a:ext cx="4484215" cy="3259855"/>
          </a:xfrm>
          <a:prstGeom prst="rect">
            <a:avLst/>
          </a:prstGeom>
        </p:spPr>
      </p:pic>
      <p:pic>
        <p:nvPicPr>
          <p:cNvPr id="39" name="Picture 38" descr="Screen Shot 2017-02-09 at 18.01.43.png"/>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95800" y="2184086"/>
            <a:ext cx="7695755" cy="3259855"/>
          </a:xfrm>
          <a:prstGeom prst="rect">
            <a:avLst/>
          </a:prstGeom>
        </p:spPr>
      </p:pic>
    </p:spTree>
    <p:extLst>
      <p:ext uri="{BB962C8B-B14F-4D97-AF65-F5344CB8AC3E}">
        <p14:creationId xmlns:p14="http://schemas.microsoft.com/office/powerpoint/2010/main" val="2764678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 (extension)</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r>
              <a:rPr lang="en-US" sz="2000" dirty="0">
                <a:latin typeface="Consolas"/>
                <a:cs typeface="Consolas"/>
              </a:rPr>
              <a:t>	</a:t>
            </a:r>
          </a:p>
          <a:p>
            <a:pPr marL="0" indent="0">
              <a:buNone/>
            </a:pPr>
            <a:r>
              <a:rPr lang="en-US" sz="2000" dirty="0">
                <a:latin typeface="Consolas"/>
                <a:cs typeface="Consolas"/>
              </a:rPr>
              <a:t>	</a:t>
            </a:r>
          </a:p>
          <a:p>
            <a:pPr marL="0" indent="0">
              <a:buNone/>
            </a:pPr>
            <a:endParaRPr lang="en-US" sz="2000" dirty="0">
              <a:latin typeface="Consolas"/>
              <a:cs typeface="Consolas"/>
            </a:endParaRP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22D54FFD-A4F5-8D42-AA0C-2EC7CA7F781C}"/>
              </a:ext>
            </a:extLst>
          </p:cNvPr>
          <p:cNvSpPr>
            <a:spLocks noGrp="1"/>
          </p:cNvSpPr>
          <p:nvPr>
            <p:ph sz="half" idx="2"/>
          </p:nvPr>
        </p:nvSpPr>
        <p:spPr/>
        <p:txBody>
          <a:bodyPr>
            <a:normAutofit fontScale="70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a:t>
            </a:r>
            <a:r>
              <a:rPr lang="en-US" dirty="0">
                <a:solidFill>
                  <a:schemeClr val="accent6">
                    <a:lumMod val="75000"/>
                  </a:schemeClr>
                </a:solidFill>
                <a:latin typeface="Consolas"/>
                <a:cs typeface="Consolas"/>
              </a:rPr>
              <a:t>extends</a:t>
            </a:r>
            <a:r>
              <a:rPr lang="en-US" dirty="0">
                <a:latin typeface="Consolas"/>
                <a:cs typeface="Consolas"/>
              </a:rPr>
              <a:t>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r>
              <a:rPr lang="en-US" dirty="0" err="1">
                <a:solidFill>
                  <a:schemeClr val="accent6">
                    <a:lumMod val="75000"/>
                  </a:schemeClr>
                </a:solidFill>
                <a:latin typeface="Consolas"/>
                <a:cs typeface="Consolas"/>
              </a:rPr>
              <a:t>SDCar</a:t>
            </a:r>
            <a:r>
              <a:rPr lang="en-US" dirty="0">
                <a:solidFill>
                  <a:schemeClr val="accent6">
                    <a:lumMod val="75000"/>
                  </a:schemeClr>
                </a:solidFill>
                <a:latin typeface="Consolas"/>
                <a:cs typeface="Consolas"/>
              </a:rPr>
              <a:t> c = new </a:t>
            </a:r>
            <a:r>
              <a:rPr lang="en-US" dirty="0" err="1">
                <a:solidFill>
                  <a:schemeClr val="accent6">
                    <a:lumMod val="75000"/>
                  </a:schemeClr>
                </a:solidFill>
                <a:latin typeface="Consolas"/>
                <a:cs typeface="Consolas"/>
              </a:rPr>
              <a:t>SDCar</a:t>
            </a:r>
            <a:r>
              <a:rPr lang="en-US" dirty="0">
                <a:solidFill>
                  <a:schemeClr val="accent6">
                    <a:lumMod val="75000"/>
                  </a:schemeClr>
                </a:solidFill>
                <a:latin typeface="Consolas"/>
                <a:cs typeface="Consolas"/>
              </a:rPr>
              <a:t>();</a:t>
            </a:r>
          </a:p>
          <a:p>
            <a:pPr marL="0" indent="0">
              <a:buNone/>
            </a:pPr>
            <a:r>
              <a:rPr lang="en-US" dirty="0" err="1">
                <a:solidFill>
                  <a:schemeClr val="accent6">
                    <a:lumMod val="75000"/>
                  </a:schemeClr>
                </a:solidFill>
                <a:latin typeface="Consolas"/>
                <a:cs typeface="Consolas"/>
              </a:rPr>
              <a:t>c.turnOn</a:t>
            </a:r>
            <a:r>
              <a:rPr lang="en-US" dirty="0">
                <a:solidFill>
                  <a:schemeClr val="accent6">
                    <a:lumMod val="75000"/>
                  </a:schemeClr>
                </a:solidFill>
                <a:latin typeface="Consolas"/>
                <a:cs typeface="Consolas"/>
              </a:rPr>
              <a:t>();     // OK!</a:t>
            </a:r>
          </a:p>
          <a:p>
            <a:pPr marL="0" indent="0">
              <a:buNone/>
            </a:pPr>
            <a:r>
              <a:rPr lang="en-US" dirty="0" err="1">
                <a:solidFill>
                  <a:schemeClr val="accent6">
                    <a:lumMod val="75000"/>
                  </a:schemeClr>
                </a:solidFill>
                <a:latin typeface="Consolas"/>
                <a:cs typeface="Consolas"/>
              </a:rPr>
              <a:t>c.turnSDOn</a:t>
            </a:r>
            <a:r>
              <a:rPr lang="en-US" dirty="0">
                <a:solidFill>
                  <a:schemeClr val="accent6">
                    <a:lumMod val="75000"/>
                  </a:schemeClr>
                </a:solidFill>
                <a:latin typeface="Consolas"/>
                <a:cs typeface="Consolas"/>
              </a:rPr>
              <a:t>();   // OK!</a:t>
            </a:r>
          </a:p>
          <a:p>
            <a:pPr marL="0" indent="0">
              <a:buNone/>
            </a:pPr>
            <a:endParaRPr lang="en-US" dirty="0">
              <a:solidFill>
                <a:schemeClr val="accent6">
                  <a:lumMod val="75000"/>
                </a:schemeClr>
              </a:solidFill>
              <a:latin typeface="Consolas"/>
              <a:cs typeface="Consolas"/>
            </a:endParaRPr>
          </a:p>
          <a:p>
            <a:pPr marL="0" indent="0">
              <a:buNone/>
            </a:pPr>
            <a:r>
              <a:rPr lang="en-US" i="1" dirty="0">
                <a:latin typeface="Consolas"/>
                <a:cs typeface="Consolas"/>
              </a:rPr>
              <a:t>*SD = Self Driving</a:t>
            </a:r>
          </a:p>
          <a:p>
            <a:pPr marL="0" indent="0">
              <a:buNone/>
            </a:pPr>
            <a:r>
              <a:rPr lang="en-US" dirty="0">
                <a:latin typeface="Consolas"/>
                <a:cs typeface="Consolas"/>
              </a:rPr>
              <a:t>		</a:t>
            </a:r>
          </a:p>
          <a:p>
            <a:pPr marL="0" indent="0">
              <a:buNone/>
            </a:pPr>
            <a:r>
              <a:rPr lang="en-US" dirty="0">
                <a:latin typeface="Consolas"/>
                <a:cs typeface="Consolas"/>
              </a:rPr>
              <a:t>	</a:t>
            </a:r>
          </a:p>
          <a:p>
            <a:pPr marL="0" indent="0">
              <a:buNone/>
            </a:pPr>
            <a:endParaRPr lang="en-US" dirty="0">
              <a:latin typeface="Consolas"/>
              <a:cs typeface="Consolas"/>
            </a:endParaRPr>
          </a:p>
          <a:p>
            <a:pPr marL="0" indent="0">
              <a:buNone/>
            </a:pPr>
            <a:endParaRPr lang="en-US" dirty="0">
              <a:latin typeface="Consolas"/>
              <a:cs typeface="Consolas"/>
            </a:endParaRP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40</a:t>
            </a:fld>
            <a:endParaRPr lang="it-IT" dirty="0"/>
          </a:p>
        </p:txBody>
      </p:sp>
    </p:spTree>
    <p:extLst>
      <p:ext uri="{BB962C8B-B14F-4D97-AF65-F5344CB8AC3E}">
        <p14:creationId xmlns:p14="http://schemas.microsoft.com/office/powerpoint/2010/main" val="158376481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II (override)</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2AC038A1-41AA-E84D-A152-40D9F2B30449}"/>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a:t>
            </a:r>
            <a:r>
              <a:rPr lang="en-US" dirty="0">
                <a:solidFill>
                  <a:srgbClr val="E46C0A"/>
                </a:solidFill>
                <a:latin typeface="Consolas"/>
                <a:cs typeface="Consolas"/>
              </a:rPr>
              <a:t>extends</a:t>
            </a:r>
            <a:r>
              <a:rPr lang="en-US" dirty="0">
                <a:latin typeface="Consolas"/>
                <a:cs typeface="Consolas"/>
              </a:rPr>
              <a:t>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solidFill>
                  <a:srgbClr val="E46C0A"/>
                </a:solidFill>
                <a:latin typeface="Consolas"/>
                <a:cs typeface="Consolas"/>
              </a:rPr>
              <a:t>	/* method override */</a:t>
            </a:r>
          </a:p>
          <a:p>
            <a:pPr marL="0" indent="0">
              <a:buNone/>
            </a:pPr>
            <a:r>
              <a:rPr lang="en-US" dirty="0">
                <a:solidFill>
                  <a:srgbClr val="E46C0A"/>
                </a:solidFill>
                <a:latin typeface="Consolas"/>
                <a:cs typeface="Consolas"/>
              </a:rPr>
              <a:t>	void </a:t>
            </a:r>
            <a:r>
              <a:rPr lang="en-US" dirty="0" err="1">
                <a:solidFill>
                  <a:srgbClr val="E46C0A"/>
                </a:solidFill>
                <a:latin typeface="Consolas"/>
                <a:cs typeface="Consolas"/>
              </a:rPr>
              <a:t>turnOn</a:t>
            </a:r>
            <a:r>
              <a:rPr lang="en-US" dirty="0">
                <a:solidFill>
                  <a:srgbClr val="E46C0A"/>
                </a:solidFill>
                <a:latin typeface="Consolas"/>
                <a:cs typeface="Consolas"/>
              </a:rPr>
              <a:t>() {</a:t>
            </a:r>
          </a:p>
          <a:p>
            <a:pPr marL="0" indent="0">
              <a:buNone/>
            </a:pPr>
            <a:r>
              <a:rPr lang="en-US" dirty="0">
                <a:solidFill>
                  <a:srgbClr val="E46C0A"/>
                </a:solidFill>
                <a:latin typeface="Consolas"/>
                <a:cs typeface="Consolas"/>
              </a:rPr>
              <a:t>		</a:t>
            </a:r>
            <a:r>
              <a:rPr lang="en-US" dirty="0" err="1">
                <a:solidFill>
                  <a:srgbClr val="E46C0A"/>
                </a:solidFill>
                <a:latin typeface="Consolas"/>
                <a:cs typeface="Consolas"/>
              </a:rPr>
              <a:t>turnSDOff</a:t>
            </a:r>
            <a:r>
              <a:rPr lang="en-US" dirty="0">
                <a:solidFill>
                  <a:srgbClr val="E46C0A"/>
                </a:solidFill>
                <a:latin typeface="Consolas"/>
                <a:cs typeface="Consolas"/>
              </a:rPr>
              <a:t>();</a:t>
            </a:r>
          </a:p>
          <a:p>
            <a:pPr marL="0" indent="0">
              <a:buNone/>
            </a:pPr>
            <a:r>
              <a:rPr lang="en-US" dirty="0">
                <a:solidFill>
                  <a:srgbClr val="E46C0A"/>
                </a:solidFill>
                <a:latin typeface="Consolas"/>
                <a:cs typeface="Consolas"/>
              </a:rPr>
              <a:t>		/* </a:t>
            </a:r>
            <a:r>
              <a:rPr lang="mr-IN" dirty="0">
                <a:solidFill>
                  <a:srgbClr val="E46C0A"/>
                </a:solidFill>
                <a:latin typeface="Consolas"/>
                <a:cs typeface="Consolas"/>
              </a:rPr>
              <a:t>…</a:t>
            </a:r>
            <a:r>
              <a:rPr lang="it-IT" dirty="0">
                <a:solidFill>
                  <a:srgbClr val="E46C0A"/>
                </a:solidFill>
                <a:latin typeface="Consolas"/>
                <a:cs typeface="Consolas"/>
              </a:rPr>
              <a:t> */</a:t>
            </a:r>
          </a:p>
          <a:p>
            <a:pPr marL="0" indent="0">
              <a:buNone/>
            </a:pPr>
            <a:r>
              <a:rPr lang="it-IT" dirty="0">
                <a:solidFill>
                  <a:srgbClr val="E46C0A"/>
                </a:solidFill>
                <a:latin typeface="Consolas"/>
                <a:cs typeface="Consolas"/>
              </a:rPr>
              <a:t>	}</a:t>
            </a:r>
          </a:p>
          <a:p>
            <a:pPr marL="0" indent="0">
              <a:buNone/>
            </a:pPr>
            <a:r>
              <a:rPr lang="en-US" dirty="0">
                <a:solidFill>
                  <a:srgbClr val="E46C0A"/>
                </a:solidFill>
                <a:latin typeface="Consolas"/>
                <a:cs typeface="Consolas"/>
              </a:rPr>
              <a:t>	/* method override */</a:t>
            </a:r>
          </a:p>
          <a:p>
            <a:pPr marL="0" indent="0">
              <a:buNone/>
            </a:pPr>
            <a:r>
              <a:rPr lang="en-US" dirty="0">
                <a:solidFill>
                  <a:srgbClr val="E46C0A"/>
                </a:solidFill>
                <a:latin typeface="Consolas"/>
                <a:cs typeface="Consolas"/>
              </a:rPr>
              <a:t>	void </a:t>
            </a:r>
            <a:r>
              <a:rPr lang="en-US" dirty="0" err="1">
                <a:solidFill>
                  <a:srgbClr val="E46C0A"/>
                </a:solidFill>
                <a:latin typeface="Consolas"/>
                <a:cs typeface="Consolas"/>
              </a:rPr>
              <a:t>turnOff</a:t>
            </a:r>
            <a:r>
              <a:rPr lang="en-US" dirty="0">
                <a:solidFill>
                  <a:srgbClr val="E46C0A"/>
                </a:solidFill>
                <a:latin typeface="Consolas"/>
                <a:cs typeface="Consolas"/>
              </a:rPr>
              <a:t>() {</a:t>
            </a:r>
          </a:p>
          <a:p>
            <a:pPr marL="0" indent="0">
              <a:buNone/>
            </a:pPr>
            <a:r>
              <a:rPr lang="en-US" dirty="0">
                <a:solidFill>
                  <a:srgbClr val="E46C0A"/>
                </a:solidFill>
                <a:latin typeface="Consolas"/>
                <a:cs typeface="Consolas"/>
              </a:rPr>
              <a:t>		</a:t>
            </a:r>
            <a:r>
              <a:rPr lang="en-US" dirty="0" err="1">
                <a:solidFill>
                  <a:srgbClr val="E46C0A"/>
                </a:solidFill>
                <a:latin typeface="Consolas"/>
                <a:cs typeface="Consolas"/>
              </a:rPr>
              <a:t>turnSDOff</a:t>
            </a:r>
            <a:r>
              <a:rPr lang="en-US" dirty="0">
                <a:solidFill>
                  <a:srgbClr val="E46C0A"/>
                </a:solidFill>
                <a:latin typeface="Consolas"/>
                <a:cs typeface="Consolas"/>
              </a:rPr>
              <a:t>();</a:t>
            </a:r>
          </a:p>
          <a:p>
            <a:pPr marL="0" indent="0">
              <a:buNone/>
            </a:pPr>
            <a:r>
              <a:rPr lang="en-US" dirty="0">
                <a:solidFill>
                  <a:srgbClr val="E46C0A"/>
                </a:solidFill>
                <a:latin typeface="Consolas"/>
                <a:cs typeface="Consolas"/>
              </a:rPr>
              <a:t>		/* </a:t>
            </a:r>
            <a:r>
              <a:rPr lang="mr-IN" dirty="0">
                <a:solidFill>
                  <a:srgbClr val="E46C0A"/>
                </a:solidFill>
                <a:latin typeface="Consolas"/>
                <a:cs typeface="Consolas"/>
              </a:rPr>
              <a:t>…</a:t>
            </a:r>
            <a:r>
              <a:rPr lang="it-IT" dirty="0">
                <a:solidFill>
                  <a:srgbClr val="E46C0A"/>
                </a:solidFill>
                <a:latin typeface="Consolas"/>
                <a:cs typeface="Consolas"/>
              </a:rPr>
              <a:t> */</a:t>
            </a:r>
          </a:p>
          <a:p>
            <a:pPr marL="0" indent="0">
              <a:buNone/>
            </a:pPr>
            <a:r>
              <a:rPr lang="it-IT" dirty="0">
                <a:solidFill>
                  <a:srgbClr val="E46C0A"/>
                </a:solidFill>
                <a:latin typeface="Consolas"/>
                <a:cs typeface="Consolas"/>
              </a:rPr>
              <a:t>	}</a:t>
            </a:r>
            <a:endParaRPr lang="en-US" dirty="0">
              <a:solidFill>
                <a:srgbClr val="E46C0A"/>
              </a:solidFill>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41</a:t>
            </a:fld>
            <a:endParaRPr lang="it-IT" dirty="0"/>
          </a:p>
        </p:txBody>
      </p:sp>
    </p:spTree>
    <p:extLst>
      <p:ext uri="{BB962C8B-B14F-4D97-AF65-F5344CB8AC3E}">
        <p14:creationId xmlns:p14="http://schemas.microsoft.com/office/powerpoint/2010/main" val="32904996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III (override)</a:t>
            </a:r>
          </a:p>
        </p:txBody>
      </p:sp>
      <p:sp>
        <p:nvSpPr>
          <p:cNvPr id="3" name="Content Placeholder 2"/>
          <p:cNvSpPr>
            <a:spLocks noGrp="1"/>
          </p:cNvSpPr>
          <p:nvPr>
            <p:ph sz="half" idx="1"/>
          </p:nvPr>
        </p:nvSpPr>
        <p:spPr/>
        <p:txBody>
          <a:bodyPr>
            <a:noAutofit/>
          </a:bodyPr>
          <a:lstStyle/>
          <a:p>
            <a:pPr marL="0" indent="0">
              <a:buNone/>
            </a:pPr>
            <a:r>
              <a:rPr lang="en-US" sz="2000" dirty="0">
                <a:latin typeface="Consolas"/>
                <a:cs typeface="Consolas"/>
              </a:rPr>
              <a:t>Class Car {</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	void </a:t>
            </a:r>
            <a:r>
              <a:rPr lang="en-US" sz="2000" dirty="0" err="1">
                <a:latin typeface="Consolas"/>
                <a:cs typeface="Consolas"/>
              </a:rPr>
              <a:t>turnOn</a:t>
            </a:r>
            <a:r>
              <a:rPr lang="en-US" sz="2000" dirty="0">
                <a:latin typeface="Consolas"/>
                <a:cs typeface="Consolas"/>
              </a:rPr>
              <a:t>() {…}</a:t>
            </a:r>
          </a:p>
          <a:p>
            <a:pPr marL="0" indent="0">
              <a:buNone/>
            </a:pPr>
            <a:r>
              <a:rPr lang="en-US" sz="2000" dirty="0">
                <a:latin typeface="Consolas"/>
                <a:cs typeface="Consolas"/>
              </a:rPr>
              <a:t>	void </a:t>
            </a:r>
            <a:r>
              <a:rPr lang="en-US" sz="2000" dirty="0" err="1">
                <a:latin typeface="Consolas"/>
                <a:cs typeface="Consolas"/>
              </a:rPr>
              <a:t>turnOff</a:t>
            </a:r>
            <a:r>
              <a:rPr lang="en-US" sz="2000" dirty="0">
                <a:latin typeface="Consolas"/>
                <a:cs typeface="Consolas"/>
              </a:rPr>
              <a:t>() {</a:t>
            </a:r>
            <a:r>
              <a:rPr lang="mr-IN" sz="2000" dirty="0">
                <a:latin typeface="Consolas"/>
                <a:cs typeface="Consolas"/>
              </a:rPr>
              <a:t>…</a:t>
            </a:r>
            <a:r>
              <a:rPr lang="en-US" sz="2000" dirty="0">
                <a:latin typeface="Consolas"/>
                <a:cs typeface="Consolas"/>
              </a:rPr>
              <a:t>}</a:t>
            </a:r>
          </a:p>
          <a:p>
            <a:pPr marL="0" indent="0">
              <a:buNone/>
            </a:pPr>
            <a:r>
              <a:rPr lang="en-US" sz="2000" dirty="0">
                <a:latin typeface="Consolas"/>
                <a:cs typeface="Consolas"/>
              </a:rPr>
              <a:t>}</a:t>
            </a:r>
          </a:p>
          <a:p>
            <a:pPr marL="0" indent="0">
              <a:buNone/>
            </a:pPr>
            <a:r>
              <a:rPr lang="en-US" sz="2000" dirty="0">
                <a:latin typeface="Consolas"/>
                <a:cs typeface="Consolas"/>
              </a:rPr>
              <a:t>	</a:t>
            </a:r>
          </a:p>
          <a:p>
            <a:pPr marL="0" indent="0">
              <a:buNone/>
            </a:pPr>
            <a:r>
              <a:rPr lang="en-US" sz="2000" dirty="0">
                <a:latin typeface="Consolas"/>
                <a:cs typeface="Consolas"/>
              </a:rPr>
              <a:t>	</a:t>
            </a:r>
          </a:p>
          <a:p>
            <a:pPr marL="0" indent="0">
              <a:buNone/>
            </a:pPr>
            <a:endParaRPr lang="en-US" sz="2000" dirty="0">
              <a:latin typeface="Consolas"/>
              <a:cs typeface="Consolas"/>
            </a:endParaRP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6" name="Content Placeholder 5">
            <a:extLst>
              <a:ext uri="{FF2B5EF4-FFF2-40B4-BE49-F238E27FC236}">
                <a16:creationId xmlns:a16="http://schemas.microsoft.com/office/drawing/2014/main" id="{E4D6EA13-E90C-464D-B471-BB11ECF15E0E}"/>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 override */</a:t>
            </a: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super.turnOn</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super.turnOff</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endParaRPr lang="en-US" dirty="0">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endParaRPr lang="en-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42</a:t>
            </a:fld>
            <a:endParaRPr lang="it-IT" dirty="0"/>
          </a:p>
        </p:txBody>
      </p:sp>
    </p:spTree>
    <p:extLst>
      <p:ext uri="{BB962C8B-B14F-4D97-AF65-F5344CB8AC3E}">
        <p14:creationId xmlns:p14="http://schemas.microsoft.com/office/powerpoint/2010/main" val="24062654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a:t>
            </a:r>
            <a:r>
              <a:rPr lang="en-US" dirty="0" err="1"/>
              <a:t>SDCar</a:t>
            </a:r>
            <a:endParaRPr lang="en-US" dirty="0"/>
          </a:p>
        </p:txBody>
      </p:sp>
      <p:sp>
        <p:nvSpPr>
          <p:cNvPr id="3" name="Content Placeholder 2"/>
          <p:cNvSpPr>
            <a:spLocks noGrp="1"/>
          </p:cNvSpPr>
          <p:nvPr>
            <p:ph sz="half" idx="1"/>
          </p:nvPr>
        </p:nvSpPr>
        <p:spPr/>
        <p:txBody>
          <a:bodyPr>
            <a:noAutofit/>
          </a:bodyPr>
          <a:lstStyle/>
          <a:p>
            <a:r>
              <a:rPr lang="en-US" sz="2200" dirty="0">
                <a:solidFill>
                  <a:srgbClr val="E46C0A"/>
                </a:solidFill>
              </a:rPr>
              <a:t>Inherits</a:t>
            </a:r>
          </a:p>
          <a:p>
            <a:pPr lvl="1"/>
            <a:r>
              <a:rPr lang="en-US" sz="2200" dirty="0"/>
              <a:t>attributes (</a:t>
            </a:r>
            <a:r>
              <a:rPr lang="en-US" sz="2200" dirty="0" err="1"/>
              <a:t>isOn</a:t>
            </a:r>
            <a:r>
              <a:rPr lang="en-US" sz="2200" dirty="0"/>
              <a:t>, </a:t>
            </a:r>
            <a:r>
              <a:rPr lang="en-US" sz="2200" dirty="0" err="1"/>
              <a:t>licencePlate</a:t>
            </a:r>
            <a:r>
              <a:rPr lang="en-US" sz="2200" dirty="0"/>
              <a:t>)</a:t>
            </a:r>
          </a:p>
          <a:p>
            <a:pPr lvl="1"/>
            <a:r>
              <a:rPr lang="en-US" sz="2200" dirty="0"/>
              <a:t>methods (</a:t>
            </a:r>
            <a:r>
              <a:rPr lang="en-US" sz="2200" dirty="0" err="1"/>
              <a:t>turnOn</a:t>
            </a:r>
            <a:r>
              <a:rPr lang="en-US" sz="2200" dirty="0"/>
              <a:t>, </a:t>
            </a:r>
            <a:r>
              <a:rPr lang="en-US" sz="2200" dirty="0" err="1"/>
              <a:t>turnOff</a:t>
            </a:r>
            <a:r>
              <a:rPr lang="en-US" sz="2200" dirty="0"/>
              <a:t>)</a:t>
            </a:r>
          </a:p>
          <a:p>
            <a:r>
              <a:rPr lang="en-US" sz="2200" dirty="0">
                <a:solidFill>
                  <a:srgbClr val="E46C0A"/>
                </a:solidFill>
              </a:rPr>
              <a:t>Adds</a:t>
            </a:r>
          </a:p>
          <a:p>
            <a:pPr lvl="1"/>
            <a:r>
              <a:rPr lang="en-US" sz="2200" dirty="0"/>
              <a:t>attributes (</a:t>
            </a:r>
            <a:r>
              <a:rPr lang="en-US" sz="2200" dirty="0" err="1"/>
              <a:t>isSelfDriving</a:t>
            </a:r>
            <a:r>
              <a:rPr lang="en-US" sz="2200" dirty="0"/>
              <a:t>)</a:t>
            </a:r>
          </a:p>
          <a:p>
            <a:pPr lvl="1"/>
            <a:r>
              <a:rPr lang="en-US" sz="2200" dirty="0"/>
              <a:t>methods (</a:t>
            </a:r>
            <a:r>
              <a:rPr lang="en-US" sz="2200" dirty="0" err="1"/>
              <a:t>turnSDOn</a:t>
            </a:r>
            <a:r>
              <a:rPr lang="en-US" sz="2200" dirty="0"/>
              <a:t>, </a:t>
            </a:r>
            <a:r>
              <a:rPr lang="en-US" sz="2200" dirty="0" err="1"/>
              <a:t>turnSDOff</a:t>
            </a:r>
            <a:r>
              <a:rPr lang="en-US" sz="2200" dirty="0"/>
              <a:t>)</a:t>
            </a:r>
          </a:p>
          <a:p>
            <a:r>
              <a:rPr lang="en-US" sz="2200" dirty="0">
                <a:solidFill>
                  <a:srgbClr val="E46C0A"/>
                </a:solidFill>
              </a:rPr>
              <a:t>Modifies (overrides)</a:t>
            </a:r>
          </a:p>
          <a:p>
            <a:pPr lvl="1"/>
            <a:r>
              <a:rPr lang="en-US" sz="2200" dirty="0"/>
              <a:t>methods (</a:t>
            </a:r>
            <a:r>
              <a:rPr lang="en-US" sz="2200" dirty="0" err="1"/>
              <a:t>turnOn</a:t>
            </a:r>
            <a:r>
              <a:rPr lang="en-US" sz="2200" dirty="0"/>
              <a:t>, </a:t>
            </a:r>
            <a:r>
              <a:rPr lang="en-US" sz="2200" dirty="0" err="1"/>
              <a:t>turnOff</a:t>
            </a:r>
            <a:r>
              <a:rPr lang="en-US" sz="2200" dirty="0"/>
              <a:t>)</a:t>
            </a:r>
          </a:p>
        </p:txBody>
      </p:sp>
      <p:sp>
        <p:nvSpPr>
          <p:cNvPr id="5" name="Content Placeholder 4">
            <a:extLst>
              <a:ext uri="{FF2B5EF4-FFF2-40B4-BE49-F238E27FC236}">
                <a16:creationId xmlns:a16="http://schemas.microsoft.com/office/drawing/2014/main" id="{75087BBA-A476-FD49-BEEB-9569BE20E40C}"/>
              </a:ext>
            </a:extLst>
          </p:cNvPr>
          <p:cNvSpPr>
            <a:spLocks noGrp="1"/>
          </p:cNvSpPr>
          <p:nvPr>
            <p:ph sz="half" idx="2"/>
          </p:nvPr>
        </p:nvSpPr>
        <p:spPr/>
        <p:txBody>
          <a:bodyPr>
            <a:normAutofit fontScale="55000" lnSpcReduction="20000"/>
          </a:bodyPr>
          <a:lstStyle/>
          <a:p>
            <a:pPr marL="0" indent="0">
              <a:buNone/>
            </a:pPr>
            <a:r>
              <a:rPr lang="en-US" dirty="0">
                <a:latin typeface="Consolas"/>
                <a:cs typeface="Consolas"/>
              </a:rPr>
              <a:t>Class </a:t>
            </a:r>
            <a:r>
              <a:rPr lang="en-US" dirty="0" err="1">
                <a:latin typeface="Consolas"/>
                <a:cs typeface="Consolas"/>
              </a:rPr>
              <a:t>SDCar</a:t>
            </a:r>
            <a:r>
              <a:rPr lang="en-US" dirty="0">
                <a:latin typeface="Consolas"/>
                <a:cs typeface="Consolas"/>
              </a:rPr>
              <a:t> extends Car {</a:t>
            </a:r>
          </a:p>
          <a:p>
            <a:pPr marL="0" indent="0">
              <a:buNone/>
            </a:pPr>
            <a:r>
              <a:rPr lang="en-US" dirty="0">
                <a:latin typeface="Consolas"/>
                <a:cs typeface="Consolas"/>
              </a:rPr>
              <a:t>	</a:t>
            </a:r>
            <a:r>
              <a:rPr lang="en-US" dirty="0" err="1">
                <a:latin typeface="Consolas"/>
                <a:cs typeface="Consolas"/>
              </a:rPr>
              <a:t>boolean</a:t>
            </a:r>
            <a:r>
              <a:rPr lang="en-US" dirty="0">
                <a:latin typeface="Consolas"/>
                <a:cs typeface="Consolas"/>
              </a:rPr>
              <a:t> </a:t>
            </a:r>
            <a:r>
              <a:rPr lang="en-US" dirty="0" err="1">
                <a:latin typeface="Consolas"/>
                <a:cs typeface="Consolas"/>
              </a:rPr>
              <a:t>isSelfDriving</a:t>
            </a:r>
            <a:r>
              <a:rPr lang="en-US" dirty="0">
                <a:latin typeface="Consolas"/>
                <a:cs typeface="Consolas"/>
              </a:rPr>
              <a:t>;</a:t>
            </a:r>
          </a:p>
          <a:p>
            <a:pPr marL="0" indent="0">
              <a:buNone/>
            </a:pPr>
            <a:endParaRPr lang="en-US" dirty="0">
              <a:latin typeface="Consolas"/>
              <a:cs typeface="Consolas"/>
            </a:endParaRPr>
          </a:p>
          <a:p>
            <a:pPr marL="0" indent="0">
              <a:buNone/>
            </a:pPr>
            <a:r>
              <a:rPr lang="en-US" dirty="0">
                <a:latin typeface="Consolas"/>
                <a:cs typeface="Consolas"/>
              </a:rPr>
              <a:t>	/* override */</a:t>
            </a:r>
          </a:p>
          <a:p>
            <a:pPr marL="0" indent="0">
              <a:buNone/>
            </a:pPr>
            <a:r>
              <a:rPr lang="en-US" dirty="0">
                <a:latin typeface="Consolas"/>
                <a:cs typeface="Consolas"/>
              </a:rPr>
              <a:t>	void </a:t>
            </a:r>
            <a:r>
              <a:rPr lang="en-US" dirty="0" err="1">
                <a:latin typeface="Consolas"/>
                <a:cs typeface="Consolas"/>
              </a:rPr>
              <a:t>turnOn</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super.turnOn</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p>
          <a:p>
            <a:pPr marL="0" indent="0">
              <a:buNone/>
            </a:pPr>
            <a:endParaRPr lang="en-US" dirty="0">
              <a:latin typeface="Consolas"/>
              <a:cs typeface="Consolas"/>
            </a:endParaRPr>
          </a:p>
          <a:p>
            <a:pPr marL="0" indent="0">
              <a:buNone/>
            </a:pPr>
            <a:r>
              <a:rPr lang="en-US" dirty="0">
                <a:latin typeface="Consolas"/>
                <a:cs typeface="Consolas"/>
              </a:rPr>
              <a:t>	void </a:t>
            </a:r>
            <a:r>
              <a:rPr lang="en-US" dirty="0" err="1">
                <a:latin typeface="Consolas"/>
                <a:cs typeface="Consolas"/>
              </a:rPr>
              <a:t>turnOff</a:t>
            </a:r>
            <a:r>
              <a:rPr lang="en-US" dirty="0">
                <a:latin typeface="Consolas"/>
                <a:cs typeface="Consolas"/>
              </a:rPr>
              <a:t>() {</a:t>
            </a:r>
          </a:p>
          <a:p>
            <a:pPr marL="0" indent="0">
              <a:buNone/>
            </a:pPr>
            <a:r>
              <a:rPr lang="en-US" dirty="0">
                <a:latin typeface="Consolas"/>
                <a:cs typeface="Consolas"/>
              </a:rPr>
              <a:t>		</a:t>
            </a:r>
            <a:r>
              <a:rPr lang="en-US" dirty="0" err="1">
                <a:latin typeface="Consolas"/>
                <a:cs typeface="Consolas"/>
              </a:rPr>
              <a:t>turnSDOff</a:t>
            </a:r>
            <a:r>
              <a:rPr lang="en-US" dirty="0">
                <a:latin typeface="Consolas"/>
                <a:cs typeface="Consolas"/>
              </a:rPr>
              <a:t>();</a:t>
            </a:r>
          </a:p>
          <a:p>
            <a:pPr marL="0" indent="0">
              <a:buNone/>
            </a:pPr>
            <a:r>
              <a:rPr lang="en-US" dirty="0">
                <a:latin typeface="Consolas"/>
                <a:cs typeface="Consolas"/>
              </a:rPr>
              <a:t>		</a:t>
            </a:r>
            <a:r>
              <a:rPr lang="it-IT" dirty="0" err="1">
                <a:solidFill>
                  <a:schemeClr val="accent6">
                    <a:lumMod val="75000"/>
                  </a:schemeClr>
                </a:solidFill>
                <a:latin typeface="Consolas"/>
                <a:cs typeface="Consolas"/>
              </a:rPr>
              <a:t>super.turnOff</a:t>
            </a:r>
            <a:r>
              <a:rPr lang="it-IT" dirty="0">
                <a:solidFill>
                  <a:schemeClr val="accent6">
                    <a:lumMod val="75000"/>
                  </a:schemeClr>
                </a:solidFill>
                <a:latin typeface="Consolas"/>
                <a:cs typeface="Consolas"/>
              </a:rPr>
              <a:t>();</a:t>
            </a:r>
          </a:p>
          <a:p>
            <a:pPr marL="0" indent="0">
              <a:buNone/>
            </a:pPr>
            <a:r>
              <a:rPr lang="it-IT" dirty="0">
                <a:latin typeface="Consolas"/>
                <a:cs typeface="Consolas"/>
              </a:rPr>
              <a:t>	}</a:t>
            </a:r>
            <a:endParaRPr lang="en-US" dirty="0">
              <a:latin typeface="Consolas"/>
              <a:cs typeface="Consolas"/>
            </a:endParaRPr>
          </a:p>
          <a:p>
            <a:pPr marL="0" indent="0">
              <a:buNone/>
            </a:pP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turnSDOn</a:t>
            </a:r>
            <a:r>
              <a:rPr lang="en-US" dirty="0">
                <a:latin typeface="Consolas"/>
                <a:cs typeface="Consolas"/>
              </a:rPr>
              <a:t>() {…}</a:t>
            </a:r>
          </a:p>
          <a:p>
            <a:pPr marL="0" indent="0">
              <a:buNone/>
            </a:pPr>
            <a:r>
              <a:rPr lang="en-US" dirty="0">
                <a:latin typeface="Consolas"/>
                <a:cs typeface="Consolas"/>
              </a:rPr>
              <a:t>	void </a:t>
            </a:r>
            <a:r>
              <a:rPr lang="en-US" dirty="0" err="1">
                <a:latin typeface="Consolas"/>
                <a:cs typeface="Consolas"/>
              </a:rPr>
              <a:t>turnSDOff</a:t>
            </a:r>
            <a:r>
              <a:rPr lang="en-US" dirty="0">
                <a:latin typeface="Consolas"/>
                <a:cs typeface="Consolas"/>
              </a:rPr>
              <a:t>() {</a:t>
            </a:r>
            <a:r>
              <a:rPr lang="mr-IN" dirty="0">
                <a:latin typeface="Consolas"/>
                <a:cs typeface="Consolas"/>
              </a:rPr>
              <a:t>…</a:t>
            </a:r>
            <a:r>
              <a:rPr lang="en-US" dirty="0">
                <a:latin typeface="Consolas"/>
                <a:cs typeface="Consolas"/>
              </a:rPr>
              <a:t>}</a:t>
            </a:r>
          </a:p>
          <a:p>
            <a:pPr marL="0" indent="0">
              <a:buNone/>
            </a:pPr>
            <a:r>
              <a:rPr lang="en-US" dirty="0">
                <a:latin typeface="Consolas"/>
                <a:cs typeface="Consolas"/>
              </a:rPr>
              <a:t>}</a:t>
            </a:r>
          </a:p>
          <a:p>
            <a:pPr marL="0" indent="0">
              <a:buNone/>
            </a:pPr>
            <a:endParaRPr lang="en-US" dirty="0">
              <a:latin typeface="Consolas"/>
              <a:cs typeface="Consolas"/>
            </a:endParaRPr>
          </a:p>
          <a:p>
            <a:pPr marL="0" indent="0">
              <a:buNone/>
            </a:pPr>
            <a:endParaRPr lang="it-IT"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43</a:t>
            </a:fld>
            <a:endParaRPr lang="it-IT" dirty="0"/>
          </a:p>
        </p:txBody>
      </p:sp>
    </p:spTree>
    <p:extLst>
      <p:ext uri="{BB962C8B-B14F-4D97-AF65-F5344CB8AC3E}">
        <p14:creationId xmlns:p14="http://schemas.microsoft.com/office/powerpoint/2010/main" val="191823943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and super</a:t>
            </a:r>
          </a:p>
        </p:txBody>
      </p:sp>
      <p:sp>
        <p:nvSpPr>
          <p:cNvPr id="3" name="Content Placeholder 2"/>
          <p:cNvSpPr>
            <a:spLocks noGrp="1"/>
          </p:cNvSpPr>
          <p:nvPr>
            <p:ph idx="1"/>
          </p:nvPr>
        </p:nvSpPr>
        <p:spPr/>
        <p:txBody>
          <a:bodyPr/>
          <a:lstStyle/>
          <a:p>
            <a:r>
              <a:rPr lang="en-US" dirty="0">
                <a:solidFill>
                  <a:srgbClr val="E46C0A"/>
                </a:solidFill>
              </a:rPr>
              <a:t>this </a:t>
            </a:r>
            <a:r>
              <a:rPr lang="en-US" dirty="0"/>
              <a:t>is a reference to the current object</a:t>
            </a:r>
          </a:p>
          <a:p>
            <a:r>
              <a:rPr lang="en-US" dirty="0">
                <a:solidFill>
                  <a:srgbClr val="E46C0A"/>
                </a:solidFill>
              </a:rPr>
              <a:t>super </a:t>
            </a:r>
            <a:r>
              <a:rPr lang="en-US" dirty="0"/>
              <a:t>is a reference to the parent 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44</a:t>
            </a:fld>
            <a:endParaRPr lang="it-IT" dirty="0"/>
          </a:p>
        </p:txBody>
      </p:sp>
    </p:spTree>
    <p:extLst>
      <p:ext uri="{BB962C8B-B14F-4D97-AF65-F5344CB8AC3E}">
        <p14:creationId xmlns:p14="http://schemas.microsoft.com/office/powerpoint/2010/main" val="31921787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Terminology</a:t>
            </a:r>
          </a:p>
        </p:txBody>
      </p:sp>
      <p:sp>
        <p:nvSpPr>
          <p:cNvPr id="3" name="Content Placeholder 2"/>
          <p:cNvSpPr>
            <a:spLocks noGrp="1"/>
          </p:cNvSpPr>
          <p:nvPr>
            <p:ph idx="1"/>
          </p:nvPr>
        </p:nvSpPr>
        <p:spPr/>
        <p:txBody>
          <a:bodyPr>
            <a:normAutofit/>
          </a:bodyPr>
          <a:lstStyle/>
          <a:p>
            <a:r>
              <a:rPr lang="en-US" dirty="0"/>
              <a:t>Class one above</a:t>
            </a:r>
          </a:p>
          <a:p>
            <a:pPr lvl="1"/>
            <a:r>
              <a:rPr lang="en-US" dirty="0"/>
              <a:t>Parent class</a:t>
            </a:r>
          </a:p>
          <a:p>
            <a:r>
              <a:rPr lang="en-US" dirty="0"/>
              <a:t>Class one below</a:t>
            </a:r>
          </a:p>
          <a:p>
            <a:pPr lvl="1"/>
            <a:r>
              <a:rPr lang="en-US" dirty="0"/>
              <a:t>Child class</a:t>
            </a:r>
          </a:p>
          <a:p>
            <a:r>
              <a:rPr lang="en-US" dirty="0"/>
              <a:t>Class one or more above</a:t>
            </a:r>
          </a:p>
          <a:p>
            <a:pPr lvl="1"/>
            <a:r>
              <a:rPr lang="en-US" dirty="0"/>
              <a:t>Superclass, Ancestor class, Base class</a:t>
            </a:r>
          </a:p>
          <a:p>
            <a:r>
              <a:rPr lang="en-US" dirty="0"/>
              <a:t>Class one or more below</a:t>
            </a:r>
          </a:p>
          <a:p>
            <a:pPr lvl="1"/>
            <a:r>
              <a:rPr lang="en-US" dirty="0"/>
              <a:t>Subclass, Descendent class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45</a:t>
            </a:fld>
            <a:endParaRPr lang="it-IT" dirty="0"/>
          </a:p>
        </p:txBody>
      </p:sp>
    </p:spTree>
    <p:extLst>
      <p:ext uri="{BB962C8B-B14F-4D97-AF65-F5344CB8AC3E}">
        <p14:creationId xmlns:p14="http://schemas.microsoft.com/office/powerpoint/2010/main" val="12965878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Visibility and Inheritance</a:t>
            </a:r>
            <a:endParaRPr lang="it-IT" dirty="0"/>
          </a:p>
        </p:txBody>
      </p:sp>
    </p:spTree>
    <p:extLst>
      <p:ext uri="{BB962C8B-B14F-4D97-AF65-F5344CB8AC3E}">
        <p14:creationId xmlns:p14="http://schemas.microsoft.com/office/powerpoint/2010/main" val="213978460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a:t>
            </a:r>
          </a:p>
        </p:txBody>
      </p:sp>
      <p:pic>
        <p:nvPicPr>
          <p:cNvPr id="5" name="Content Placeholder 4" descr="Screen Shot 2017-03-03 at 11.38.53.png"/>
          <p:cNvPicPr>
            <a:picLocks noGrp="1" noChangeAspect="1"/>
          </p:cNvPicPr>
          <p:nvPr>
            <p:ph idx="1"/>
          </p:nvPr>
        </p:nvPicPr>
        <p:blipFill>
          <a:blip r:embed="rId2" cstate="screen">
            <a:extLst>
              <a:ext uri="{28A0092B-C50C-407E-A947-70E740481C1C}">
                <a14:useLocalDpi xmlns:a14="http://schemas.microsoft.com/office/drawing/2010/main"/>
              </a:ext>
            </a:extLst>
          </a:blip>
          <a:srcRect l="-3276" r="-3276"/>
          <a:stretch>
            <a:fillRect/>
          </a:stretch>
        </p:blipFill>
        <p:spPr>
          <a:xfrm>
            <a:off x="1703512" y="1627188"/>
            <a:ext cx="8784976" cy="4525963"/>
          </a:xfrm>
        </p:spPr>
      </p:pic>
      <p:sp>
        <p:nvSpPr>
          <p:cNvPr id="4" name="Slide Number Placeholder 3"/>
          <p:cNvSpPr>
            <a:spLocks noGrp="1"/>
          </p:cNvSpPr>
          <p:nvPr>
            <p:ph type="sldNum" sz="quarter" idx="12"/>
          </p:nvPr>
        </p:nvSpPr>
        <p:spPr/>
        <p:txBody>
          <a:bodyPr/>
          <a:lstStyle/>
          <a:p>
            <a:fld id="{D2040F39-7941-49A4-B48D-F201B18B6351}" type="slidenum">
              <a:rPr lang="it-IT" smtClean="0"/>
              <a:pPr/>
              <a:t>47</a:t>
            </a:fld>
            <a:endParaRPr lang="it-IT" dirty="0"/>
          </a:p>
        </p:txBody>
      </p:sp>
    </p:spTree>
    <p:extLst>
      <p:ext uri="{BB962C8B-B14F-4D97-AF65-F5344CB8AC3E}">
        <p14:creationId xmlns:p14="http://schemas.microsoft.com/office/powerpoint/2010/main" val="407310342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Visibility</a:t>
            </a:r>
          </a:p>
        </p:txBody>
      </p:sp>
      <p:sp>
        <p:nvSpPr>
          <p:cNvPr id="5" name="Content Placeholder 2"/>
          <p:cNvSpPr>
            <a:spLocks noGrp="1"/>
          </p:cNvSpPr>
          <p:nvPr>
            <p:ph sz="half" idx="1"/>
          </p:nvPr>
        </p:nvSpPr>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a:solidFill>
                  <a:srgbClr val="FF0000"/>
                </a:solidFill>
                <a:latin typeface="Consolas"/>
                <a:cs typeface="Consolas"/>
              </a:rPr>
              <a:t>private</a:t>
            </a: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a:t>
            </a:r>
            <a:r>
              <a:rPr lang="en-US" sz="1600" dirty="0">
                <a:solidFill>
                  <a:srgbClr val="FF0000"/>
                </a:solidFill>
                <a:latin typeface="Consolas"/>
                <a:cs typeface="Consolas"/>
              </a:rPr>
              <a:t>private</a:t>
            </a: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7" name="Content Placeholder 6">
            <a:extLst>
              <a:ext uri="{FF2B5EF4-FFF2-40B4-BE49-F238E27FC236}">
                <a16:creationId xmlns:a16="http://schemas.microsoft.com/office/drawing/2014/main" id="{9616EA2A-9F40-2D41-A51F-F3A4907E290C}"/>
              </a:ext>
            </a:extLst>
          </p:cNvPr>
          <p:cNvSpPr>
            <a:spLocks noGrp="1"/>
          </p:cNvSpPr>
          <p:nvPr>
            <p:ph sz="half" idx="2"/>
          </p:nvPr>
        </p:nvSpPr>
        <p:spPr/>
        <p:txBody>
          <a:bodyPr>
            <a:normAutofit/>
          </a:bodyPr>
          <a:lstStyle/>
          <a:p>
            <a:pPr marL="0" indent="0">
              <a:buNone/>
            </a:pPr>
            <a:r>
              <a:rPr lang="en-GB" sz="1600" dirty="0">
                <a:latin typeface="Consolas" panose="020B0609020204030204" pitchFamily="49" charset="0"/>
                <a:cs typeface="Consolas" panose="020B0609020204030204" pitchFamily="49" charset="0"/>
              </a:rPr>
              <a:t>Class </a:t>
            </a:r>
            <a:r>
              <a:rPr lang="en-GB" sz="1600" dirty="0" err="1">
                <a:latin typeface="Consolas" panose="020B0609020204030204" pitchFamily="49" charset="0"/>
                <a:cs typeface="Consolas" panose="020B0609020204030204" pitchFamily="49" charset="0"/>
              </a:rPr>
              <a:t>SDCar</a:t>
            </a:r>
            <a:r>
              <a:rPr lang="en-GB" sz="1600" dirty="0">
                <a:latin typeface="Consolas" panose="020B0609020204030204" pitchFamily="49" charset="0"/>
                <a:cs typeface="Consolas" panose="020B0609020204030204" pitchFamily="49" charset="0"/>
              </a:rPr>
              <a:t> extends Car {</a:t>
            </a:r>
          </a:p>
          <a:p>
            <a:pPr marL="0" indent="0">
              <a:buNone/>
            </a:pPr>
            <a:r>
              <a:rPr lang="en-GB" sz="1600" dirty="0">
                <a:latin typeface="Consolas" panose="020B0609020204030204" pitchFamily="49" charset="0"/>
                <a:cs typeface="Consolas" panose="020B0609020204030204" pitchFamily="49" charset="0"/>
              </a:rPr>
              <a:t>  void print() {</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 Do not work! Not visible! */</a:t>
            </a:r>
          </a:p>
          <a:p>
            <a:pPr marL="0" indent="0">
              <a:buNone/>
            </a:pPr>
            <a:r>
              <a:rPr lang="en-GB" sz="1600" dirty="0">
                <a:latin typeface="Consolas" panose="020B0609020204030204" pitchFamily="49" charset="0"/>
                <a:cs typeface="Consolas" panose="020B0609020204030204" pitchFamily="49" charset="0"/>
              </a:rPr>
              <a:t>    </a:t>
            </a:r>
            <a:r>
              <a:rPr lang="en-GB" sz="1600" dirty="0" err="1">
                <a:latin typeface="Consolas" panose="020B0609020204030204" pitchFamily="49" charset="0"/>
                <a:cs typeface="Consolas" panose="020B0609020204030204" pitchFamily="49" charset="0"/>
              </a:rPr>
              <a:t>System.out.println</a:t>
            </a:r>
            <a:r>
              <a:rPr lang="en-GB" sz="1600" dirty="0">
                <a:latin typeface="Consolas" panose="020B0609020204030204" pitchFamily="49" charset="0"/>
                <a:cs typeface="Consolas" panose="020B0609020204030204" pitchFamily="49" charset="0"/>
              </a:rPr>
              <a:t>(</a:t>
            </a:r>
            <a:r>
              <a:rPr lang="en-GB" sz="1600" dirty="0" err="1">
                <a:latin typeface="Consolas" panose="020B0609020204030204" pitchFamily="49" charset="0"/>
                <a:cs typeface="Consolas" panose="020B0609020204030204" pitchFamily="49" charset="0"/>
              </a:rPr>
              <a:t>licencePlate</a:t>
            </a:r>
            <a:r>
              <a:rPr lang="en-GB" sz="1600" dirty="0">
                <a:latin typeface="Consolas" panose="020B0609020204030204" pitchFamily="49" charset="0"/>
                <a:cs typeface="Consolas" panose="020B0609020204030204" pitchFamily="49" charset="0"/>
              </a:rPr>
              <a:t>);</a:t>
            </a:r>
          </a:p>
          <a:p>
            <a:pPr marL="0" indent="0">
              <a:buNone/>
            </a:pPr>
            <a:r>
              <a:rPr lang="en-GB" sz="1600" dirty="0">
                <a:latin typeface="Consolas" panose="020B0609020204030204" pitchFamily="49" charset="0"/>
                <a:cs typeface="Consolas" panose="020B0609020204030204" pitchFamily="49" charset="0"/>
              </a:rPr>
              <a:t>  }</a:t>
            </a:r>
          </a:p>
          <a:p>
            <a:pPr marL="0" indent="0">
              <a:buNone/>
            </a:pPr>
            <a:r>
              <a:rPr lang="en-GB" sz="1600" dirty="0">
                <a:latin typeface="Consolas" panose="020B0609020204030204" pitchFamily="49" charset="0"/>
                <a:cs typeface="Consolas" panose="020B0609020204030204" pitchFamily="49" charset="0"/>
              </a:rPr>
              <a:t>}</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p>
          <a:p>
            <a:pPr marL="0" indent="0">
              <a:buNone/>
            </a:pPr>
            <a:endParaRPr lang="en-GB" sz="1600" dirty="0">
              <a:latin typeface="Consolas" panose="020B0609020204030204" pitchFamily="49" charset="0"/>
              <a:cs typeface="Consolas" panose="020B0609020204030204" pitchFamily="49" charset="0"/>
            </a:endParaRPr>
          </a:p>
          <a:p>
            <a:pPr marL="0" indent="0">
              <a:buNone/>
            </a:pPr>
            <a:r>
              <a:rPr lang="en-GB" sz="1600" dirty="0">
                <a:latin typeface="Consolas" panose="020B0609020204030204" pitchFamily="49" charset="0"/>
                <a:cs typeface="Consolas" panose="020B0609020204030204" pitchFamily="49" charset="0"/>
              </a:rPr>
              <a:t>	</a:t>
            </a: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GB" sz="1600" dirty="0">
              <a:latin typeface="Consolas" panose="020B0609020204030204" pitchFamily="49" charset="0"/>
              <a:cs typeface="Consolas" panose="020B0609020204030204" pitchFamily="49" charset="0"/>
            </a:endParaRPr>
          </a:p>
          <a:p>
            <a:pPr marL="0" indent="0">
              <a:buNone/>
            </a:pPr>
            <a:endParaRPr lang="en-IT" sz="16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48</a:t>
            </a:fld>
            <a:endParaRPr lang="it-IT" dirty="0"/>
          </a:p>
        </p:txBody>
      </p:sp>
    </p:spTree>
    <p:extLst>
      <p:ext uri="{BB962C8B-B14F-4D97-AF65-F5344CB8AC3E}">
        <p14:creationId xmlns:p14="http://schemas.microsoft.com/office/powerpoint/2010/main" val="15184453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Visibility</a:t>
            </a:r>
          </a:p>
        </p:txBody>
      </p:sp>
      <p:sp>
        <p:nvSpPr>
          <p:cNvPr id="5" name="Content Placeholder 2"/>
          <p:cNvSpPr>
            <a:spLocks noGrp="1"/>
          </p:cNvSpPr>
          <p:nvPr>
            <p:ph sz="half" idx="1"/>
          </p:nvPr>
        </p:nvSpPr>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a:t>
            </a:r>
            <a:r>
              <a:rPr lang="en-US" sz="1600" dirty="0">
                <a:solidFill>
                  <a:srgbClr val="0000FF"/>
                </a:solidFill>
                <a:latin typeface="Consolas"/>
                <a:cs typeface="Consolas"/>
              </a:rPr>
              <a:t>public </a:t>
            </a:r>
            <a:r>
              <a:rPr lang="en-US" sz="1600" dirty="0">
                <a:latin typeface="Consolas"/>
                <a:cs typeface="Consolas"/>
              </a:rPr>
              <a:t>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3" name="Content Placeholder 2">
            <a:extLst>
              <a:ext uri="{FF2B5EF4-FFF2-40B4-BE49-F238E27FC236}">
                <a16:creationId xmlns:a16="http://schemas.microsoft.com/office/drawing/2014/main" id="{EFE95ED3-7E0F-484A-B6B4-1ABACFD29D7B}"/>
              </a:ext>
            </a:extLst>
          </p:cNvPr>
          <p:cNvSpPr>
            <a:spLocks noGrp="1"/>
          </p:cNvSpPr>
          <p:nvPr>
            <p:ph sz="half" idx="2"/>
          </p:nvPr>
        </p:nvSpPr>
        <p:spPr/>
        <p:txBody>
          <a:bodyPr>
            <a:normAutofit/>
          </a:body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solidFill>
                  <a:schemeClr val="accent6">
                    <a:lumMod val="75000"/>
                  </a:schemeClr>
                </a:solidFill>
                <a:latin typeface="Consolas"/>
                <a:cs typeface="Consolas"/>
              </a:rPr>
              <a:t>  void print() {</a:t>
            </a:r>
          </a:p>
          <a:p>
            <a:pPr marL="0" indent="0">
              <a:buNone/>
            </a:pPr>
            <a:r>
              <a:rPr lang="en-US" sz="1600" dirty="0">
                <a:solidFill>
                  <a:schemeClr val="accent6">
                    <a:lumMod val="75000"/>
                  </a:schemeClr>
                </a:solidFill>
                <a:latin typeface="Consolas"/>
                <a:cs typeface="Consolas"/>
              </a:rPr>
              <a:t>    /* </a:t>
            </a:r>
          </a:p>
          <a:p>
            <a:pPr marL="0" indent="0">
              <a:buNone/>
            </a:pPr>
            <a:r>
              <a:rPr lang="en-US" sz="1600" dirty="0">
                <a:solidFill>
                  <a:schemeClr val="accent6">
                    <a:lumMod val="75000"/>
                  </a:schemeClr>
                </a:solidFill>
                <a:latin typeface="Consolas"/>
                <a:cs typeface="Consolas"/>
              </a:rPr>
              <a:t>     * Works if Car and </a:t>
            </a:r>
            <a:r>
              <a:rPr lang="en-US" sz="1600" dirty="0" err="1">
                <a:solidFill>
                  <a:schemeClr val="accent6">
                    <a:lumMod val="75000"/>
                  </a:schemeClr>
                </a:solidFill>
                <a:latin typeface="Consolas"/>
                <a:cs typeface="Consolas"/>
              </a:rPr>
              <a:t>SDCar</a:t>
            </a: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	 * share the same package </a:t>
            </a:r>
          </a:p>
          <a:p>
            <a:pPr marL="0" indent="0">
              <a:buNone/>
            </a:pP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    </a:t>
            </a:r>
            <a:r>
              <a:rPr lang="en-US" sz="1600" dirty="0" err="1">
                <a:solidFill>
                  <a:schemeClr val="accent6">
                    <a:lumMod val="75000"/>
                  </a:schemeClr>
                </a:solidFill>
                <a:latin typeface="Consolas"/>
                <a:cs typeface="Consolas"/>
              </a:rPr>
              <a:t>System.out.println</a:t>
            </a:r>
            <a:r>
              <a:rPr lang="en-US" sz="1600" dirty="0">
                <a:solidFill>
                  <a:schemeClr val="accent6">
                    <a:lumMod val="75000"/>
                  </a:schemeClr>
                </a:solidFill>
                <a:latin typeface="Consolas"/>
                <a:cs typeface="Consolas"/>
              </a:rPr>
              <a:t>(</a:t>
            </a:r>
            <a:r>
              <a:rPr lang="en-US" sz="1600" dirty="0" err="1">
                <a:solidFill>
                  <a:schemeClr val="accent6">
                    <a:lumMod val="75000"/>
                  </a:schemeClr>
                </a:solidFill>
                <a:latin typeface="Consolas"/>
                <a:cs typeface="Consolas"/>
              </a:rPr>
              <a:t>licencePlate</a:t>
            </a:r>
            <a:r>
              <a:rPr lang="en-US" sz="1600" dirty="0">
                <a:solidFill>
                  <a:schemeClr val="accent6">
                    <a:lumMod val="75000"/>
                  </a:schemeClr>
                </a:solidFill>
                <a:latin typeface="Consolas"/>
                <a:cs typeface="Consolas"/>
              </a:rPr>
              <a:t>);</a:t>
            </a:r>
          </a:p>
          <a:p>
            <a:pPr marL="0" indent="0">
              <a:buNone/>
            </a:pPr>
            <a:r>
              <a:rPr lang="en-US" sz="1600" dirty="0">
                <a:solidFill>
                  <a:schemeClr val="accent6">
                    <a:lumMod val="75000"/>
                  </a:schemeClr>
                </a:solidFill>
                <a:latin typeface="Consolas"/>
                <a:cs typeface="Consolas"/>
              </a:rPr>
              <a:t>  }</a:t>
            </a:r>
          </a:p>
          <a:p>
            <a:pPr marL="0" indent="0">
              <a:buNone/>
            </a:pP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49</a:t>
            </a:fld>
            <a:endParaRPr lang="it-IT" dirty="0"/>
          </a:p>
        </p:txBody>
      </p:sp>
    </p:spTree>
    <p:extLst>
      <p:ext uri="{BB962C8B-B14F-4D97-AF65-F5344CB8AC3E}">
        <p14:creationId xmlns:p14="http://schemas.microsoft.com/office/powerpoint/2010/main" val="3338539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Classes and objects</a:t>
            </a:r>
          </a:p>
        </p:txBody>
      </p:sp>
      <p:sp>
        <p:nvSpPr>
          <p:cNvPr id="3" name="Content Placeholder 2"/>
          <p:cNvSpPr>
            <a:spLocks noGrp="1"/>
          </p:cNvSpPr>
          <p:nvPr>
            <p:ph sz="half" idx="1"/>
          </p:nvPr>
        </p:nvSpPr>
        <p:spPr/>
        <p:txBody>
          <a:bodyPr>
            <a:normAutofit/>
          </a:bodyPr>
          <a:lstStyle/>
          <a:p>
            <a:r>
              <a:rPr lang="en-US" sz="2400" dirty="0"/>
              <a:t> </a:t>
            </a:r>
            <a:r>
              <a:rPr lang="en-US" sz="2400" dirty="0">
                <a:solidFill>
                  <a:srgbClr val="E46C0A"/>
                </a:solidFill>
              </a:rPr>
              <a:t>Class </a:t>
            </a:r>
            <a:r>
              <a:rPr lang="en-US" sz="2400" dirty="0"/>
              <a:t>(the description of objects’ structure):</a:t>
            </a:r>
          </a:p>
          <a:p>
            <a:pPr lvl="1"/>
            <a:r>
              <a:rPr lang="en-US" dirty="0"/>
              <a:t>Data (</a:t>
            </a:r>
            <a:r>
              <a:rPr lang="en-US" dirty="0">
                <a:solidFill>
                  <a:schemeClr val="accent6">
                    <a:lumMod val="75000"/>
                  </a:schemeClr>
                </a:solidFill>
              </a:rPr>
              <a:t>VARIABLES, ATTRIBUTES</a:t>
            </a:r>
            <a:r>
              <a:rPr lang="en-US" dirty="0"/>
              <a:t>)</a:t>
            </a:r>
          </a:p>
          <a:p>
            <a:pPr lvl="1"/>
            <a:r>
              <a:rPr lang="en-US" dirty="0"/>
              <a:t>Code (</a:t>
            </a:r>
            <a:r>
              <a:rPr lang="en-US" dirty="0">
                <a:solidFill>
                  <a:schemeClr val="accent6">
                    <a:lumMod val="75000"/>
                  </a:schemeClr>
                </a:solidFill>
              </a:rPr>
              <a:t>OPERATIONS, METHODS</a:t>
            </a:r>
            <a:r>
              <a:rPr lang="en-US" dirty="0"/>
              <a:t>)</a:t>
            </a:r>
          </a:p>
          <a:p>
            <a:r>
              <a:rPr lang="en-US" sz="2400" dirty="0">
                <a:solidFill>
                  <a:srgbClr val="E46C0A"/>
                </a:solidFill>
              </a:rPr>
              <a:t>Object </a:t>
            </a:r>
            <a:r>
              <a:rPr lang="en-US" sz="2400" dirty="0"/>
              <a:t>(class instance)</a:t>
            </a:r>
          </a:p>
          <a:p>
            <a:pPr lvl="1"/>
            <a:r>
              <a:rPr lang="en-US" dirty="0"/>
              <a:t>Identity </a:t>
            </a:r>
          </a:p>
          <a:p>
            <a:pPr lvl="1"/>
            <a:r>
              <a:rPr lang="en-US" dirty="0"/>
              <a:t>Type</a:t>
            </a:r>
          </a:p>
          <a:p>
            <a:pPr lvl="1"/>
            <a:r>
              <a:rPr lang="en-US" dirty="0"/>
              <a:t>Internal state</a:t>
            </a:r>
          </a:p>
          <a:p>
            <a:pPr lvl="1"/>
            <a:r>
              <a:rPr lang="en-US" i="1" dirty="0"/>
              <a:t>One or more references must point to every valid object </a:t>
            </a:r>
          </a:p>
          <a:p>
            <a:pPr lvl="1"/>
            <a:endParaRPr lang="en-US" dirty="0"/>
          </a:p>
        </p:txBody>
      </p:sp>
      <p:sp>
        <p:nvSpPr>
          <p:cNvPr id="8" name="Content Placeholder 7">
            <a:extLst>
              <a:ext uri="{FF2B5EF4-FFF2-40B4-BE49-F238E27FC236}">
                <a16:creationId xmlns:a16="http://schemas.microsoft.com/office/drawing/2014/main" id="{9E608809-51D6-D247-B31D-D935E0CDD3CC}"/>
              </a:ext>
            </a:extLst>
          </p:cNvPr>
          <p:cNvSpPr>
            <a:spLocks noGrp="1"/>
          </p:cNvSpPr>
          <p:nvPr>
            <p:ph sz="half" idx="2"/>
          </p:nvPr>
        </p:nvSpPr>
        <p:spPr/>
        <p:txBody>
          <a:bodyPr>
            <a:normAutofit/>
          </a:bodyPr>
          <a:lstStyle/>
          <a:p>
            <a:r>
              <a:rPr lang="en-GB" sz="2400" dirty="0"/>
              <a:t>A class is like a type definition. No data is allocated until an object is created from the class</a:t>
            </a:r>
          </a:p>
          <a:p>
            <a:r>
              <a:rPr lang="en-GB" sz="2400" dirty="0"/>
              <a:t>The creation of an object is called instantiation. The created object is called an instance</a:t>
            </a:r>
          </a:p>
          <a:p>
            <a:r>
              <a:rPr lang="en-GB" sz="2400" dirty="0"/>
              <a:t>No limit to the number of objects that can be created from a class</a:t>
            </a:r>
          </a:p>
          <a:p>
            <a:r>
              <a:rPr lang="en-GB" sz="2400" dirty="0"/>
              <a:t>Each object is independent. Changing one object doesn't change the others</a:t>
            </a:r>
          </a:p>
          <a:p>
            <a:endParaRPr lang="en-GB" sz="2400" dirty="0"/>
          </a:p>
          <a:p>
            <a:endParaRPr lang="en-IT" sz="2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a:t>
            </a:fld>
            <a:endParaRPr lang="it-IT" dirty="0"/>
          </a:p>
        </p:txBody>
      </p:sp>
    </p:spTree>
    <p:extLst>
      <p:ext uri="{BB962C8B-B14F-4D97-AF65-F5344CB8AC3E}">
        <p14:creationId xmlns:p14="http://schemas.microsoft.com/office/powerpoint/2010/main" val="2638833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Visibility</a:t>
            </a:r>
          </a:p>
        </p:txBody>
      </p:sp>
      <p:sp>
        <p:nvSpPr>
          <p:cNvPr id="5" name="Content Placeholder 2"/>
          <p:cNvSpPr>
            <a:spLocks noGrp="1"/>
          </p:cNvSpPr>
          <p:nvPr>
            <p:ph sz="half" idx="1"/>
          </p:nvPr>
        </p:nvSpPr>
        <p:spPr/>
        <p:txBody>
          <a:bodyPr>
            <a:noAutofit/>
          </a:bodyPr>
          <a:lstStyle/>
          <a:p>
            <a:pPr marL="0" indent="0">
              <a:buNone/>
            </a:pPr>
            <a:r>
              <a:rPr lang="en-US" sz="1400" dirty="0">
                <a:latin typeface="Consolas"/>
                <a:cs typeface="Consolas"/>
              </a:rPr>
              <a:t>Class Car {</a:t>
            </a:r>
          </a:p>
          <a:p>
            <a:pPr marL="0" indent="0">
              <a:buNone/>
            </a:pPr>
            <a:r>
              <a:rPr lang="en-US" sz="1400" dirty="0">
                <a:latin typeface="Consolas"/>
                <a:cs typeface="Consolas"/>
              </a:rPr>
              <a:t>	</a:t>
            </a:r>
            <a:r>
              <a:rPr lang="en-US" sz="1400" dirty="0">
                <a:solidFill>
                  <a:schemeClr val="accent6">
                    <a:lumMod val="75000"/>
                  </a:schemeClr>
                </a:solidFill>
                <a:latin typeface="Consolas"/>
                <a:cs typeface="Consolas"/>
              </a:rPr>
              <a:t>protected</a:t>
            </a: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a:t>
            </a:r>
            <a:r>
              <a:rPr lang="en-US" sz="1400" dirty="0">
                <a:solidFill>
                  <a:schemeClr val="accent6">
                    <a:lumMod val="75000"/>
                  </a:schemeClr>
                </a:solidFill>
                <a:latin typeface="Consolas"/>
                <a:cs typeface="Consolas"/>
              </a:rPr>
              <a:t>protected</a:t>
            </a: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	</a:t>
            </a:r>
            <a:r>
              <a:rPr lang="en-US" sz="1400" dirty="0">
                <a:solidFill>
                  <a:srgbClr val="0000FF"/>
                </a:solidFill>
                <a:latin typeface="Consolas"/>
                <a:cs typeface="Consolas"/>
              </a:rPr>
              <a:t>public </a:t>
            </a:r>
            <a:r>
              <a:rPr lang="en-US" sz="1400" dirty="0">
                <a:latin typeface="Consolas"/>
                <a:cs typeface="Consolas"/>
              </a:rPr>
              <a:t>void </a:t>
            </a:r>
            <a:r>
              <a:rPr lang="en-US" sz="1400" dirty="0" err="1">
                <a:latin typeface="Consolas"/>
                <a:cs typeface="Consolas"/>
              </a:rPr>
              <a:t>turnOn</a:t>
            </a:r>
            <a:r>
              <a:rPr lang="en-US" sz="1400" dirty="0">
                <a:latin typeface="Consolas"/>
                <a:cs typeface="Consolas"/>
              </a:rPr>
              <a:t>() {…}</a:t>
            </a:r>
          </a:p>
          <a:p>
            <a:pPr marL="0" indent="0">
              <a:buNone/>
            </a:pPr>
            <a:r>
              <a:rPr lang="en-US" sz="1400" dirty="0">
                <a:latin typeface="Consolas"/>
                <a:cs typeface="Consolas"/>
              </a:rPr>
              <a:t>	</a:t>
            </a:r>
            <a:r>
              <a:rPr lang="en-US" sz="1400" dirty="0">
                <a:solidFill>
                  <a:srgbClr val="0000FF"/>
                </a:solidFill>
                <a:latin typeface="Consolas"/>
                <a:cs typeface="Consolas"/>
              </a:rPr>
              <a:t>public </a:t>
            </a:r>
            <a:r>
              <a:rPr lang="en-US" sz="1400" dirty="0">
                <a:latin typeface="Consolas"/>
                <a:cs typeface="Consolas"/>
              </a:rPr>
              <a:t>void </a:t>
            </a:r>
            <a:r>
              <a:rPr lang="en-US" sz="1400" dirty="0" err="1">
                <a:latin typeface="Consolas"/>
                <a:cs typeface="Consolas"/>
              </a:rPr>
              <a:t>turnOff</a:t>
            </a:r>
            <a:r>
              <a:rPr lang="en-US" sz="1400" dirty="0">
                <a:latin typeface="Consolas"/>
                <a:cs typeface="Consolas"/>
              </a:rPr>
              <a:t>() {</a:t>
            </a:r>
            <a:r>
              <a:rPr lang="mr-IN" sz="1400" dirty="0">
                <a:latin typeface="Consolas"/>
                <a:cs typeface="Consolas"/>
              </a:rPr>
              <a:t>…</a:t>
            </a:r>
            <a:r>
              <a:rPr lang="en-US" sz="1400" dirty="0">
                <a:latin typeface="Consolas"/>
                <a:cs typeface="Consolas"/>
              </a:rPr>
              <a:t>}</a:t>
            </a:r>
          </a:p>
          <a:p>
            <a:pPr marL="0" indent="0">
              <a:buNone/>
            </a:pPr>
            <a:r>
              <a:rPr lang="en-US" sz="14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3" name="Content Placeholder 2">
            <a:extLst>
              <a:ext uri="{FF2B5EF4-FFF2-40B4-BE49-F238E27FC236}">
                <a16:creationId xmlns:a16="http://schemas.microsoft.com/office/drawing/2014/main" id="{F6BD085A-1BE5-DB42-935B-E4BA317B6DCA}"/>
              </a:ext>
            </a:extLst>
          </p:cNvPr>
          <p:cNvSpPr>
            <a:spLocks noGrp="1"/>
          </p:cNvSpPr>
          <p:nvPr>
            <p:ph sz="half" idx="2"/>
          </p:nvPr>
        </p:nvSpPr>
        <p:spPr/>
        <p:txBody>
          <a:bodyPr>
            <a:normAutofit/>
          </a:body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solidFill>
                  <a:srgbClr val="00B050"/>
                </a:solidFill>
                <a:latin typeface="Consolas"/>
                <a:cs typeface="Consolas"/>
              </a:rPr>
              <a:t>  void print() {</a:t>
            </a:r>
          </a:p>
          <a:p>
            <a:pPr marL="0" indent="0">
              <a:buNone/>
            </a:pPr>
            <a:r>
              <a:rPr lang="en-US" sz="1600" dirty="0">
                <a:solidFill>
                  <a:srgbClr val="00B050"/>
                </a:solidFill>
                <a:latin typeface="Consolas"/>
                <a:cs typeface="Consolas"/>
              </a:rPr>
              <a:t>    /* Works anyway! */</a:t>
            </a:r>
          </a:p>
          <a:p>
            <a:pPr marL="0" indent="0">
              <a:buNone/>
            </a:pPr>
            <a:r>
              <a:rPr lang="en-US" sz="1600" dirty="0">
                <a:solidFill>
                  <a:srgbClr val="00B050"/>
                </a:solidFill>
                <a:latin typeface="Consolas"/>
                <a:cs typeface="Consolas"/>
              </a:rPr>
              <a:t>    </a:t>
            </a:r>
            <a:r>
              <a:rPr lang="en-US" sz="1600" dirty="0" err="1">
                <a:solidFill>
                  <a:srgbClr val="00B050"/>
                </a:solidFill>
                <a:latin typeface="Consolas"/>
                <a:cs typeface="Consolas"/>
              </a:rPr>
              <a:t>System.out.println</a:t>
            </a:r>
            <a:r>
              <a:rPr lang="en-US" sz="1600" dirty="0">
                <a:solidFill>
                  <a:srgbClr val="00B050"/>
                </a:solidFill>
                <a:latin typeface="Consolas"/>
                <a:cs typeface="Consolas"/>
              </a:rPr>
              <a:t>(</a:t>
            </a:r>
            <a:r>
              <a:rPr lang="en-US" sz="1600" dirty="0" err="1">
                <a:solidFill>
                  <a:srgbClr val="00B050"/>
                </a:solidFill>
                <a:latin typeface="Consolas"/>
                <a:cs typeface="Consolas"/>
              </a:rPr>
              <a:t>licencePlate</a:t>
            </a:r>
            <a:r>
              <a:rPr lang="en-US" sz="1600" dirty="0">
                <a:solidFill>
                  <a:srgbClr val="00B050"/>
                </a:solidFill>
                <a:latin typeface="Consolas"/>
                <a:cs typeface="Consolas"/>
              </a:rPr>
              <a:t>);</a:t>
            </a:r>
          </a:p>
          <a:p>
            <a:pPr marL="0" indent="0">
              <a:buNone/>
            </a:pPr>
            <a:r>
              <a:rPr lang="en-US" sz="1600" dirty="0">
                <a:solidFill>
                  <a:srgbClr val="00B050"/>
                </a:solidFill>
                <a:latin typeface="Consolas"/>
                <a:cs typeface="Consolas"/>
              </a:rPr>
              <a:t>  }</a:t>
            </a:r>
          </a:p>
          <a:p>
            <a:pPr marL="0" indent="0">
              <a:buNone/>
            </a:pP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IT"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50</a:t>
            </a:fld>
            <a:endParaRPr lang="it-IT" dirty="0"/>
          </a:p>
        </p:txBody>
      </p:sp>
    </p:spTree>
    <p:extLst>
      <p:ext uri="{BB962C8B-B14F-4D97-AF65-F5344CB8AC3E}">
        <p14:creationId xmlns:p14="http://schemas.microsoft.com/office/powerpoint/2010/main" val="30468940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Inheritance and Constructors</a:t>
            </a:r>
            <a:endParaRPr lang="it-IT" dirty="0"/>
          </a:p>
        </p:txBody>
      </p:sp>
    </p:spTree>
    <p:extLst>
      <p:ext uri="{BB962C8B-B14F-4D97-AF65-F5344CB8AC3E}">
        <p14:creationId xmlns:p14="http://schemas.microsoft.com/office/powerpoint/2010/main" val="184247283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rmAutofit/>
          </a:bodyPr>
          <a:lstStyle/>
          <a:p>
            <a:r>
              <a:rPr lang="en-US" dirty="0"/>
              <a:t>Since each subclass “contains” an instance of the parent class, the latter </a:t>
            </a:r>
            <a:r>
              <a:rPr lang="en-US" dirty="0">
                <a:solidFill>
                  <a:srgbClr val="E46C0A"/>
                </a:solidFill>
              </a:rPr>
              <a:t>must be initialized</a:t>
            </a:r>
          </a:p>
          <a:p>
            <a:r>
              <a:rPr lang="en-US" dirty="0"/>
              <a:t>Java compiler automatically calls the </a:t>
            </a:r>
            <a:r>
              <a:rPr lang="en-US" dirty="0">
                <a:solidFill>
                  <a:srgbClr val="E46C0A"/>
                </a:solidFill>
              </a:rPr>
              <a:t>default constructor (no </a:t>
            </a:r>
            <a:r>
              <a:rPr lang="en-US" dirty="0" err="1">
                <a:solidFill>
                  <a:srgbClr val="E46C0A"/>
                </a:solidFill>
              </a:rPr>
              <a:t>params</a:t>
            </a:r>
            <a:r>
              <a:rPr lang="en-US" dirty="0">
                <a:solidFill>
                  <a:srgbClr val="E46C0A"/>
                </a:solidFill>
              </a:rPr>
              <a:t>!) </a:t>
            </a:r>
            <a:r>
              <a:rPr lang="en-US" dirty="0"/>
              <a:t>of the parent class</a:t>
            </a:r>
          </a:p>
          <a:p>
            <a:r>
              <a:rPr lang="en-US" dirty="0"/>
              <a:t>The call is inserted as the </a:t>
            </a:r>
            <a:r>
              <a:rPr lang="en-US" dirty="0">
                <a:solidFill>
                  <a:srgbClr val="E46C0A"/>
                </a:solidFill>
              </a:rPr>
              <a:t>first statement </a:t>
            </a:r>
            <a:r>
              <a:rPr lang="en-US" dirty="0"/>
              <a:t>of each child constructor. If parent class disabled default constructor (by defining others) </a:t>
            </a:r>
            <a:r>
              <a:rPr lang="en-US" dirty="0">
                <a:solidFill>
                  <a:srgbClr val="E46C0A"/>
                </a:solidFill>
              </a:rPr>
              <a:t>parent constructor must be called explicitly</a:t>
            </a:r>
            <a:r>
              <a:rPr lang="en-US" dirty="0"/>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52</a:t>
            </a:fld>
            <a:endParaRPr lang="it-IT" dirty="0"/>
          </a:p>
        </p:txBody>
      </p:sp>
    </p:spTree>
    <p:extLst>
      <p:ext uri="{BB962C8B-B14F-4D97-AF65-F5344CB8AC3E}">
        <p14:creationId xmlns:p14="http://schemas.microsoft.com/office/powerpoint/2010/main" val="103480901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a:t>
            </a:r>
          </a:p>
        </p:txBody>
      </p:sp>
      <p:sp>
        <p:nvSpPr>
          <p:cNvPr id="3" name="Content Placeholder 2"/>
          <p:cNvSpPr>
            <a:spLocks noGrp="1"/>
          </p:cNvSpPr>
          <p:nvPr>
            <p:ph idx="1"/>
          </p:nvPr>
        </p:nvSpPr>
        <p:spPr/>
        <p:txBody>
          <a:bodyPr>
            <a:normAutofit/>
          </a:bodyPr>
          <a:lstStyle/>
          <a:p>
            <a:r>
              <a:rPr lang="en-US" sz="2800" dirty="0">
                <a:solidFill>
                  <a:srgbClr val="E46C0A"/>
                </a:solidFill>
              </a:rPr>
              <a:t>this </a:t>
            </a:r>
            <a:r>
              <a:rPr lang="en-US" sz="2800" dirty="0"/>
              <a:t>is a reference to the current object</a:t>
            </a:r>
          </a:p>
          <a:p>
            <a:r>
              <a:rPr lang="en-US" sz="2800" dirty="0">
                <a:solidFill>
                  <a:srgbClr val="E46C0A"/>
                </a:solidFill>
              </a:rPr>
              <a:t>super </a:t>
            </a:r>
            <a:r>
              <a:rPr lang="en-US" sz="2800" dirty="0"/>
              <a:t>is a reference to the parent class</a:t>
            </a:r>
          </a:p>
          <a:p>
            <a:endParaRPr lang="en-US" sz="2800" dirty="0"/>
          </a:p>
          <a:p>
            <a:r>
              <a:rPr lang="en-US" sz="2800" dirty="0">
                <a:solidFill>
                  <a:srgbClr val="E46C0A"/>
                </a:solidFill>
              </a:rPr>
              <a:t>super()</a:t>
            </a:r>
            <a:r>
              <a:rPr lang="en-US" sz="2800" dirty="0">
                <a:solidFill>
                  <a:srgbClr val="F79646"/>
                </a:solidFill>
              </a:rPr>
              <a:t> </a:t>
            </a:r>
            <a:r>
              <a:rPr lang="en-US" sz="2800" dirty="0"/>
              <a:t>calls the default constructor of parent class</a:t>
            </a:r>
          </a:p>
          <a:p>
            <a:r>
              <a:rPr lang="en-US" sz="2800" dirty="0">
                <a:solidFill>
                  <a:schemeClr val="accent6">
                    <a:lumMod val="75000"/>
                  </a:schemeClr>
                </a:solidFill>
              </a:rPr>
              <a:t>super(</a:t>
            </a:r>
            <a:r>
              <a:rPr lang="en-US" sz="2800" dirty="0" err="1">
                <a:solidFill>
                  <a:schemeClr val="accent6">
                    <a:lumMod val="75000"/>
                  </a:schemeClr>
                </a:solidFill>
              </a:rPr>
              <a:t>params</a:t>
            </a:r>
            <a:r>
              <a:rPr lang="en-US" sz="2800" dirty="0">
                <a:solidFill>
                  <a:schemeClr val="accent6">
                    <a:lumMod val="75000"/>
                  </a:schemeClr>
                </a:solidFill>
              </a:rPr>
              <a:t>) </a:t>
            </a:r>
            <a:r>
              <a:rPr lang="en-US" sz="2800" dirty="0"/>
              <a:t>calls other constructors of parent class</a:t>
            </a:r>
          </a:p>
          <a:p>
            <a:pPr lvl="1"/>
            <a:r>
              <a:rPr lang="en-US" sz="2400" dirty="0">
                <a:solidFill>
                  <a:srgbClr val="E46C0A"/>
                </a:solidFill>
              </a:rPr>
              <a:t>Must be the first statement </a:t>
            </a:r>
            <a:r>
              <a:rPr lang="en-US" sz="2400" dirty="0"/>
              <a:t>in child constructors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53</a:t>
            </a:fld>
            <a:endParaRPr lang="it-IT" dirty="0"/>
          </a:p>
        </p:txBody>
      </p:sp>
    </p:spTree>
    <p:extLst>
      <p:ext uri="{BB962C8B-B14F-4D97-AF65-F5344CB8AC3E}">
        <p14:creationId xmlns:p14="http://schemas.microsoft.com/office/powerpoint/2010/main" val="392601970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2000" dirty="0">
                <a:latin typeface="Consolas"/>
                <a:cs typeface="Consolas"/>
              </a:rPr>
              <a:t>class </a:t>
            </a:r>
            <a:r>
              <a:rPr lang="en-US" sz="2000" dirty="0">
                <a:solidFill>
                  <a:srgbClr val="E46C0A"/>
                </a:solidFill>
                <a:latin typeface="Consolas"/>
                <a:cs typeface="Consolas"/>
              </a:rPr>
              <a:t>Car</a:t>
            </a:r>
            <a:r>
              <a:rPr lang="en-US" sz="2000" dirty="0">
                <a:solidFill>
                  <a:srgbClr val="F79646"/>
                </a:solidFill>
                <a:latin typeface="Consolas"/>
                <a:cs typeface="Consolas"/>
              </a:rPr>
              <a:t> </a:t>
            </a:r>
            <a:r>
              <a:rPr lang="en-US" sz="2000" dirty="0">
                <a:latin typeface="Consolas"/>
                <a:cs typeface="Consolas"/>
              </a:rPr>
              <a:t>{</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isOn</a:t>
            </a:r>
            <a:r>
              <a:rPr lang="en-US" sz="2000" dirty="0">
                <a:latin typeface="Consolas"/>
                <a:cs typeface="Consolas"/>
              </a:rPr>
              <a:t>;</a:t>
            </a:r>
          </a:p>
          <a:p>
            <a:pPr marL="0" indent="0">
              <a:buNone/>
            </a:pPr>
            <a:r>
              <a:rPr lang="en-US" sz="2000" dirty="0">
                <a:latin typeface="Consolas"/>
                <a:cs typeface="Consolas"/>
              </a:rPr>
              <a:t>	String </a:t>
            </a:r>
            <a:r>
              <a:rPr lang="en-US" sz="2000" dirty="0" err="1">
                <a:latin typeface="Consolas"/>
                <a:cs typeface="Consolas"/>
              </a:rPr>
              <a:t>licensePlate</a:t>
            </a:r>
            <a:r>
              <a:rPr lang="en-US" sz="2000" dirty="0">
                <a:latin typeface="Consolas"/>
                <a:cs typeface="Consolas"/>
              </a:rPr>
              <a:t>;</a:t>
            </a:r>
          </a:p>
          <a:p>
            <a:pPr marL="0" indent="0">
              <a:buNone/>
            </a:pPr>
            <a:r>
              <a:rPr lang="en-US" sz="2000" dirty="0">
                <a:latin typeface="Consolas"/>
                <a:cs typeface="Consolas"/>
              </a:rPr>
              <a:t>	</a:t>
            </a:r>
            <a:r>
              <a:rPr lang="en-US" sz="2000" dirty="0">
                <a:solidFill>
                  <a:srgbClr val="E46C0A"/>
                </a:solidFill>
                <a:latin typeface="Consolas"/>
                <a:cs typeface="Consolas"/>
              </a:rPr>
              <a:t>/* Default constructor enabled! */</a:t>
            </a:r>
          </a:p>
          <a:p>
            <a:pPr marL="0" indent="0">
              <a:buNone/>
            </a:pPr>
            <a:r>
              <a:rPr lang="en-US" sz="2000" dirty="0">
                <a:latin typeface="Consolas"/>
                <a:cs typeface="Consolas"/>
              </a:rPr>
              <a:t>}</a:t>
            </a:r>
          </a:p>
          <a:p>
            <a:pPr marL="0" indent="0">
              <a:buNone/>
            </a:pPr>
            <a:endParaRPr lang="en-US" sz="2000" dirty="0">
              <a:latin typeface="Consolas"/>
              <a:cs typeface="Consolas"/>
            </a:endParaRPr>
          </a:p>
          <a:p>
            <a:pPr marL="0" indent="0">
              <a:buNone/>
            </a:pPr>
            <a:r>
              <a:rPr lang="en-US" sz="2000" dirty="0">
                <a:latin typeface="Consolas"/>
                <a:cs typeface="Consolas"/>
              </a:rPr>
              <a:t>class </a:t>
            </a:r>
            <a:r>
              <a:rPr lang="en-US" sz="2000" dirty="0" err="1">
                <a:solidFill>
                  <a:srgbClr val="E46C0A"/>
                </a:solidFill>
                <a:latin typeface="Consolas"/>
                <a:cs typeface="Consolas"/>
              </a:rPr>
              <a:t>SDCar</a:t>
            </a:r>
            <a:r>
              <a:rPr lang="en-US" sz="2000" dirty="0">
                <a:solidFill>
                  <a:srgbClr val="E46C0A"/>
                </a:solidFill>
                <a:latin typeface="Consolas"/>
                <a:cs typeface="Consolas"/>
              </a:rPr>
              <a:t> </a:t>
            </a:r>
            <a:r>
              <a:rPr lang="en-US" sz="2000" dirty="0">
                <a:latin typeface="Consolas"/>
                <a:cs typeface="Consolas"/>
              </a:rPr>
              <a:t>extends </a:t>
            </a:r>
            <a:r>
              <a:rPr lang="en-US" sz="2000" dirty="0">
                <a:solidFill>
                  <a:srgbClr val="E46C0A"/>
                </a:solidFill>
                <a:latin typeface="Consolas"/>
                <a:cs typeface="Consolas"/>
              </a:rPr>
              <a:t>Car</a:t>
            </a:r>
            <a:r>
              <a:rPr lang="en-US" sz="2000" dirty="0">
                <a:solidFill>
                  <a:srgbClr val="F79646"/>
                </a:solidFill>
                <a:latin typeface="Consolas"/>
                <a:cs typeface="Consolas"/>
              </a:rPr>
              <a:t> </a:t>
            </a:r>
            <a:r>
              <a:rPr lang="en-US" sz="2000" dirty="0">
                <a:latin typeface="Consolas"/>
                <a:cs typeface="Consolas"/>
              </a:rPr>
              <a:t>{</a:t>
            </a:r>
          </a:p>
          <a:p>
            <a:pPr marL="0" indent="0">
              <a:buNone/>
            </a:pPr>
            <a:r>
              <a:rPr lang="en-US" sz="2000" dirty="0">
                <a:latin typeface="Consolas"/>
                <a:cs typeface="Consolas"/>
              </a:rPr>
              <a:t>	</a:t>
            </a:r>
            <a:r>
              <a:rPr lang="en-US" sz="2000" dirty="0" err="1">
                <a:latin typeface="Consolas"/>
                <a:cs typeface="Consolas"/>
              </a:rPr>
              <a:t>boolean</a:t>
            </a:r>
            <a:r>
              <a:rPr lang="en-US" sz="2000" dirty="0">
                <a:latin typeface="Consolas"/>
                <a:cs typeface="Consolas"/>
              </a:rPr>
              <a:t> </a:t>
            </a:r>
            <a:r>
              <a:rPr lang="en-US" sz="2000" dirty="0" err="1">
                <a:latin typeface="Consolas"/>
                <a:cs typeface="Consolas"/>
              </a:rPr>
              <a:t>isSelfDriving</a:t>
            </a:r>
            <a:r>
              <a:rPr lang="en-US" sz="2000" dirty="0">
                <a:latin typeface="Consolas"/>
                <a:cs typeface="Consolas"/>
              </a:rPr>
              <a:t>;</a:t>
            </a:r>
          </a:p>
          <a:p>
            <a:pPr marL="0" indent="0">
              <a:buNone/>
            </a:pPr>
            <a:r>
              <a:rPr lang="en-US" sz="2000" dirty="0">
                <a:latin typeface="Consolas"/>
                <a:cs typeface="Consolas"/>
              </a:rPr>
              <a:t>	</a:t>
            </a:r>
            <a:r>
              <a:rPr lang="en-US" sz="2000" dirty="0">
                <a:solidFill>
                  <a:srgbClr val="E46C0A"/>
                </a:solidFill>
                <a:latin typeface="Consolas"/>
                <a:cs typeface="Consolas"/>
              </a:rPr>
              <a:t>/* Default constructor enabled! */</a:t>
            </a:r>
          </a:p>
          <a:p>
            <a:pPr marL="0" indent="0">
              <a:buNone/>
            </a:pPr>
            <a:r>
              <a:rPr lang="en-US" sz="2000" dirty="0">
                <a:latin typeface="Consolas"/>
                <a:cs typeface="Consolas"/>
              </a:rPr>
              <a:t>}  </a:t>
            </a:r>
            <a:r>
              <a:rPr lang="en-US" sz="2000" dirty="0">
                <a:solidFill>
                  <a:srgbClr val="00B050"/>
                </a:solidFill>
                <a:latin typeface="Consolas"/>
                <a:cs typeface="Consolas"/>
              </a:rPr>
              <a:t>// Works!</a:t>
            </a:r>
          </a:p>
          <a:p>
            <a:pPr marL="0" indent="0">
              <a:buNone/>
            </a:pPr>
            <a:endParaRPr lang="en-US" sz="2000" dirty="0">
              <a:latin typeface="Consolas"/>
              <a:cs typeface="Consolas"/>
            </a:endParaRPr>
          </a:p>
          <a:p>
            <a:pPr marL="0" indent="0">
              <a:buNone/>
            </a:pPr>
            <a:endParaRPr lang="en-US" sz="20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54</a:t>
            </a:fld>
            <a:endParaRPr lang="it-IT" dirty="0"/>
          </a:p>
        </p:txBody>
      </p:sp>
    </p:spTree>
    <p:extLst>
      <p:ext uri="{BB962C8B-B14F-4D97-AF65-F5344CB8AC3E}">
        <p14:creationId xmlns:p14="http://schemas.microsoft.com/office/powerpoint/2010/main" val="11034694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800" dirty="0">
                <a:latin typeface="Consolas"/>
                <a:cs typeface="Consolas"/>
              </a:rPr>
              <a:t>class </a:t>
            </a:r>
            <a:r>
              <a:rPr lang="en-US" sz="1800" dirty="0">
                <a:solidFill>
                  <a:srgbClr val="E46C0A"/>
                </a:solidFill>
                <a:latin typeface="Consolas"/>
                <a:cs typeface="Consolas"/>
              </a:rPr>
              <a:t>Car</a:t>
            </a:r>
            <a:r>
              <a:rPr lang="en-US" sz="1800" dirty="0">
                <a:solidFill>
                  <a:srgbClr val="F79646"/>
                </a:solidFill>
                <a:latin typeface="Consolas"/>
                <a:cs typeface="Consolas"/>
              </a:rPr>
              <a:t> </a:t>
            </a:r>
            <a:r>
              <a:rPr lang="en-US" sz="1800" dirty="0">
                <a:latin typeface="Consolas"/>
                <a:cs typeface="Consolas"/>
              </a:rPr>
              <a:t>{</a:t>
            </a:r>
          </a:p>
          <a:p>
            <a:pPr marL="0" indent="0">
              <a:buNone/>
            </a:pPr>
            <a:r>
              <a:rPr lang="en-US" sz="1800" dirty="0">
                <a:latin typeface="Consolas"/>
                <a:cs typeface="Consolas"/>
              </a:rPr>
              <a:t>	</a:t>
            </a:r>
            <a:r>
              <a:rPr lang="en-US" sz="1800" dirty="0" err="1">
                <a:latin typeface="Consolas"/>
                <a:cs typeface="Consolas"/>
              </a:rPr>
              <a:t>boolean</a:t>
            </a:r>
            <a:r>
              <a:rPr lang="en-US" sz="1800" dirty="0">
                <a:latin typeface="Consolas"/>
                <a:cs typeface="Consolas"/>
              </a:rPr>
              <a:t> </a:t>
            </a:r>
            <a:r>
              <a:rPr lang="en-US" sz="1800" dirty="0" err="1">
                <a:latin typeface="Consolas"/>
                <a:cs typeface="Consolas"/>
              </a:rPr>
              <a:t>isOn</a:t>
            </a:r>
            <a:r>
              <a:rPr lang="en-US" sz="1800" dirty="0">
                <a:latin typeface="Consolas"/>
                <a:cs typeface="Consolas"/>
              </a:rPr>
              <a:t>;</a:t>
            </a:r>
          </a:p>
          <a:p>
            <a:pPr marL="0" indent="0">
              <a:buNone/>
            </a:pPr>
            <a:r>
              <a:rPr lang="en-US" sz="1800" dirty="0">
                <a:latin typeface="Consolas"/>
                <a:cs typeface="Consolas"/>
              </a:rPr>
              <a:t>	String </a:t>
            </a:r>
            <a:r>
              <a:rPr lang="en-US" sz="1800" dirty="0" err="1">
                <a:latin typeface="Consolas"/>
                <a:cs typeface="Consolas"/>
              </a:rPr>
              <a:t>licensePlate</a:t>
            </a:r>
            <a:r>
              <a:rPr lang="en-US" sz="1800" dirty="0">
                <a:latin typeface="Consolas"/>
                <a:cs typeface="Consolas"/>
              </a:rPr>
              <a:t>;</a:t>
            </a:r>
          </a:p>
          <a:p>
            <a:pPr marL="0" indent="0">
              <a:buNone/>
            </a:pPr>
            <a:r>
              <a:rPr lang="en-US" sz="1800" dirty="0">
                <a:latin typeface="Consolas"/>
                <a:cs typeface="Consolas"/>
              </a:rPr>
              <a:t>	</a:t>
            </a:r>
            <a:r>
              <a:rPr lang="en-US" sz="1800" dirty="0">
                <a:solidFill>
                  <a:srgbClr val="E46C0A"/>
                </a:solidFill>
                <a:latin typeface="Consolas"/>
                <a:cs typeface="Consolas"/>
              </a:rPr>
              <a:t>/* Default constructor enabled! */</a:t>
            </a:r>
          </a:p>
          <a:p>
            <a:pPr marL="0" indent="0">
              <a:buNone/>
            </a:pPr>
            <a:r>
              <a:rPr lang="en-US" sz="1800" dirty="0">
                <a:latin typeface="Consolas"/>
                <a:cs typeface="Consolas"/>
              </a:rPr>
              <a:t>}</a:t>
            </a:r>
          </a:p>
          <a:p>
            <a:pPr marL="0" indent="0">
              <a:buNone/>
            </a:pPr>
            <a:endParaRPr lang="en-US" sz="1800" dirty="0">
              <a:latin typeface="Consolas"/>
              <a:cs typeface="Consolas"/>
            </a:endParaRPr>
          </a:p>
          <a:p>
            <a:pPr marL="0" indent="0">
              <a:buNone/>
            </a:pPr>
            <a:r>
              <a:rPr lang="en-US" sz="1800" dirty="0">
                <a:latin typeface="Consolas"/>
                <a:cs typeface="Consolas"/>
              </a:rPr>
              <a:t>class </a:t>
            </a:r>
            <a:r>
              <a:rPr lang="en-US" sz="1800" dirty="0" err="1">
                <a:solidFill>
                  <a:srgbClr val="E46C0A"/>
                </a:solidFill>
                <a:latin typeface="Consolas"/>
                <a:cs typeface="Consolas"/>
              </a:rPr>
              <a:t>SDCar</a:t>
            </a:r>
            <a:r>
              <a:rPr lang="en-US" sz="1800" dirty="0">
                <a:solidFill>
                  <a:srgbClr val="E46C0A"/>
                </a:solidFill>
                <a:latin typeface="Consolas"/>
                <a:cs typeface="Consolas"/>
              </a:rPr>
              <a:t> </a:t>
            </a:r>
            <a:r>
              <a:rPr lang="en-US" sz="1800" dirty="0">
                <a:latin typeface="Consolas"/>
                <a:cs typeface="Consolas"/>
              </a:rPr>
              <a:t>extends </a:t>
            </a:r>
            <a:r>
              <a:rPr lang="en-US" sz="1800" dirty="0">
                <a:solidFill>
                  <a:srgbClr val="E46C0A"/>
                </a:solidFill>
                <a:latin typeface="Consolas"/>
                <a:cs typeface="Consolas"/>
              </a:rPr>
              <a:t>Car</a:t>
            </a:r>
            <a:r>
              <a:rPr lang="en-US" sz="1800" dirty="0">
                <a:solidFill>
                  <a:srgbClr val="F79646"/>
                </a:solidFill>
                <a:latin typeface="Consolas"/>
                <a:cs typeface="Consolas"/>
              </a:rPr>
              <a:t> </a:t>
            </a:r>
            <a:r>
              <a:rPr lang="en-US" sz="1800" dirty="0">
                <a:latin typeface="Consolas"/>
                <a:cs typeface="Consolas"/>
              </a:rPr>
              <a:t>{</a:t>
            </a:r>
          </a:p>
          <a:p>
            <a:pPr marL="0" indent="0">
              <a:buNone/>
            </a:pPr>
            <a:r>
              <a:rPr lang="en-US" sz="1800" dirty="0">
                <a:latin typeface="Consolas"/>
                <a:cs typeface="Consolas"/>
              </a:rPr>
              <a:t>	</a:t>
            </a:r>
            <a:r>
              <a:rPr lang="en-US" sz="1800" dirty="0" err="1">
                <a:latin typeface="Consolas"/>
                <a:cs typeface="Consolas"/>
              </a:rPr>
              <a:t>boolean</a:t>
            </a:r>
            <a:r>
              <a:rPr lang="en-US" sz="1800" dirty="0">
                <a:latin typeface="Consolas"/>
                <a:cs typeface="Consolas"/>
              </a:rPr>
              <a:t> </a:t>
            </a:r>
            <a:r>
              <a:rPr lang="en-US" sz="1800" dirty="0" err="1">
                <a:latin typeface="Consolas"/>
                <a:cs typeface="Consolas"/>
              </a:rPr>
              <a:t>isSelfDriving</a:t>
            </a:r>
            <a:r>
              <a:rPr lang="en-US" sz="1800" dirty="0">
                <a:latin typeface="Consolas"/>
                <a:cs typeface="Consolas"/>
              </a:rPr>
              <a:t>;</a:t>
            </a:r>
          </a:p>
          <a:p>
            <a:pPr marL="0" indent="0">
              <a:buNone/>
            </a:pPr>
            <a:r>
              <a:rPr lang="en-US" sz="1800" dirty="0">
                <a:latin typeface="Consolas"/>
                <a:cs typeface="Consolas"/>
              </a:rPr>
              <a:t>    </a:t>
            </a:r>
            <a:r>
              <a:rPr lang="en-US" sz="1800" dirty="0">
                <a:solidFill>
                  <a:srgbClr val="E46C0A"/>
                </a:solidFill>
                <a:latin typeface="Consolas"/>
                <a:cs typeface="Consolas"/>
              </a:rPr>
              <a:t>/* Default constructor disabled! */</a:t>
            </a:r>
            <a:r>
              <a:rPr lang="en-US" sz="1800" dirty="0">
                <a:latin typeface="Consolas"/>
                <a:cs typeface="Consolas"/>
              </a:rPr>
              <a:t>   </a:t>
            </a:r>
          </a:p>
          <a:p>
            <a:pPr marL="0" indent="0">
              <a:buNone/>
            </a:pPr>
            <a:r>
              <a:rPr lang="en-US" sz="1800" dirty="0">
                <a:latin typeface="Consolas"/>
                <a:cs typeface="Consolas"/>
              </a:rPr>
              <a:t>	</a:t>
            </a:r>
            <a:r>
              <a:rPr lang="en-US" sz="1800" dirty="0">
                <a:solidFill>
                  <a:srgbClr val="E46C0A"/>
                </a:solidFill>
                <a:latin typeface="Consolas"/>
                <a:cs typeface="Consolas"/>
              </a:rPr>
              <a:t>public </a:t>
            </a:r>
            <a:r>
              <a:rPr lang="en-US" sz="1800" dirty="0" err="1">
                <a:solidFill>
                  <a:srgbClr val="E46C0A"/>
                </a:solidFill>
                <a:latin typeface="Consolas"/>
                <a:cs typeface="Consolas"/>
              </a:rPr>
              <a:t>SDCar</a:t>
            </a:r>
            <a:r>
              <a:rPr lang="en-US" sz="1800" dirty="0">
                <a:solidFill>
                  <a:srgbClr val="E46C0A"/>
                </a:solidFill>
                <a:latin typeface="Consolas"/>
                <a:cs typeface="Consolas"/>
              </a:rPr>
              <a:t>() {</a:t>
            </a:r>
          </a:p>
          <a:p>
            <a:pPr marL="0" indent="0">
              <a:buNone/>
            </a:pPr>
            <a:r>
              <a:rPr lang="en-US" sz="1800" dirty="0">
                <a:solidFill>
                  <a:srgbClr val="E46C0A"/>
                </a:solidFill>
                <a:latin typeface="Consolas"/>
                <a:cs typeface="Consolas"/>
              </a:rPr>
              <a:t>      /* automatic call to parent default constructor here! */</a:t>
            </a:r>
          </a:p>
          <a:p>
            <a:pPr marL="0" indent="0">
              <a:buNone/>
            </a:pPr>
            <a:r>
              <a:rPr lang="en-US" sz="1800" dirty="0">
                <a:solidFill>
                  <a:srgbClr val="E46C0A"/>
                </a:solidFill>
                <a:latin typeface="Consolas"/>
                <a:cs typeface="Consolas"/>
              </a:rPr>
              <a:t>    }</a:t>
            </a:r>
            <a:endParaRPr lang="en-US" sz="1800" dirty="0">
              <a:latin typeface="Consolas"/>
              <a:cs typeface="Consolas"/>
            </a:endParaRPr>
          </a:p>
          <a:p>
            <a:pPr marL="0" indent="0">
              <a:buNone/>
            </a:pPr>
            <a:r>
              <a:rPr lang="en-US" sz="1800" dirty="0">
                <a:latin typeface="Consolas"/>
                <a:cs typeface="Consolas"/>
              </a:rPr>
              <a:t>}   </a:t>
            </a:r>
            <a:r>
              <a:rPr lang="en-US" sz="1800" dirty="0">
                <a:solidFill>
                  <a:srgbClr val="00B050"/>
                </a:solidFill>
                <a:latin typeface="Consolas"/>
                <a:cs typeface="Consolas"/>
              </a:rPr>
              <a:t>// Works!</a:t>
            </a:r>
          </a:p>
          <a:p>
            <a:pPr marL="0" indent="0">
              <a:buNone/>
            </a:pPr>
            <a:endParaRPr lang="en-US" sz="1800" dirty="0">
              <a:latin typeface="Consolas"/>
              <a:cs typeface="Consolas"/>
            </a:endParaRPr>
          </a:p>
          <a:p>
            <a:pPr marL="0" indent="0">
              <a:buNone/>
            </a:pPr>
            <a:endParaRPr lang="en-US" sz="18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55</a:t>
            </a:fld>
            <a:endParaRPr lang="it-IT" dirty="0"/>
          </a:p>
        </p:txBody>
      </p:sp>
    </p:spTree>
    <p:extLst>
      <p:ext uri="{BB962C8B-B14F-4D97-AF65-F5344CB8AC3E}">
        <p14:creationId xmlns:p14="http://schemas.microsoft.com/office/powerpoint/2010/main" val="380552364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400" dirty="0">
                <a:latin typeface="Consolas"/>
                <a:cs typeface="Consolas"/>
              </a:rPr>
              <a:t>class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r>
              <a:rPr lang="en-US" sz="1400" dirty="0">
                <a:solidFill>
                  <a:srgbClr val="E46C0A"/>
                </a:solidFill>
                <a:latin typeface="Consolas"/>
                <a:cs typeface="Consolas"/>
              </a:rPr>
              <a:t>    /*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Car(</a:t>
            </a:r>
            <a:r>
              <a:rPr lang="en-US" sz="1400" dirty="0" err="1">
                <a:solidFill>
                  <a:srgbClr val="E46C0A"/>
                </a:solidFill>
                <a:latin typeface="Consolas"/>
                <a:cs typeface="Consolas"/>
              </a:rPr>
              <a:t>boolean</a:t>
            </a:r>
            <a:r>
              <a:rPr lang="en-US" sz="1400" dirty="0">
                <a:solidFill>
                  <a:srgbClr val="E46C0A"/>
                </a:solidFill>
                <a:latin typeface="Consolas"/>
                <a:cs typeface="Consolas"/>
              </a:rPr>
              <a:t> </a:t>
            </a:r>
            <a:r>
              <a:rPr lang="en-US" sz="1400" dirty="0" err="1">
                <a:solidFill>
                  <a:srgbClr val="E46C0A"/>
                </a:solidFill>
                <a:latin typeface="Consolas"/>
                <a:cs typeface="Consolas"/>
              </a:rPr>
              <a:t>isOn</a:t>
            </a:r>
            <a:r>
              <a:rPr lang="en-US" sz="1400" dirty="0">
                <a:solidFill>
                  <a:srgbClr val="E46C0A"/>
                </a:solidFill>
                <a:latin typeface="Consolas"/>
                <a:cs typeface="Consolas"/>
              </a:rPr>
              <a:t>, String </a:t>
            </a:r>
            <a:r>
              <a:rPr lang="en-US" sz="1400" dirty="0" err="1">
                <a:solidFill>
                  <a:srgbClr val="E46C0A"/>
                </a:solidFill>
                <a:latin typeface="Consolas"/>
                <a:cs typeface="Consolas"/>
              </a:rPr>
              <a:t>licensePlate</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this.isOn</a:t>
            </a:r>
            <a:r>
              <a:rPr lang="en-US" sz="1400" dirty="0">
                <a:solidFill>
                  <a:srgbClr val="E46C0A"/>
                </a:solidFill>
                <a:latin typeface="Consolas"/>
                <a:cs typeface="Consolas"/>
              </a:rPr>
              <a:t> = </a:t>
            </a:r>
            <a:r>
              <a:rPr lang="en-US" sz="1400" dirty="0" err="1">
                <a:solidFill>
                  <a:srgbClr val="E46C0A"/>
                </a:solidFill>
                <a:latin typeface="Consolas"/>
                <a:cs typeface="Consolas"/>
              </a:rPr>
              <a:t>isOn</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this.licencePlate</a:t>
            </a:r>
            <a:r>
              <a:rPr lang="en-US" sz="1400" dirty="0">
                <a:solidFill>
                  <a:srgbClr val="E46C0A"/>
                </a:solidFill>
                <a:latin typeface="Consolas"/>
                <a:cs typeface="Consolas"/>
              </a:rPr>
              <a:t> = </a:t>
            </a:r>
            <a:r>
              <a:rPr lang="en-US" sz="1400" dirty="0" err="1">
                <a:solidFill>
                  <a:srgbClr val="E46C0A"/>
                </a:solidFill>
                <a:latin typeface="Consolas"/>
                <a:cs typeface="Consolas"/>
              </a:rPr>
              <a:t>licensePlate</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class </a:t>
            </a:r>
            <a:r>
              <a:rPr lang="en-US" sz="1400" dirty="0" err="1">
                <a:solidFill>
                  <a:srgbClr val="E46C0A"/>
                </a:solidFill>
                <a:latin typeface="Consolas"/>
                <a:cs typeface="Consolas"/>
              </a:rPr>
              <a:t>SDCar</a:t>
            </a:r>
            <a:r>
              <a:rPr lang="en-US" sz="1400" dirty="0">
                <a:solidFill>
                  <a:srgbClr val="E46C0A"/>
                </a:solidFill>
                <a:latin typeface="Consolas"/>
                <a:cs typeface="Consolas"/>
              </a:rPr>
              <a:t> </a:t>
            </a:r>
            <a:r>
              <a:rPr lang="en-US" sz="1400" dirty="0">
                <a:latin typeface="Consolas"/>
                <a:cs typeface="Consolas"/>
              </a:rPr>
              <a:t>extends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isSelfDriving</a:t>
            </a:r>
            <a:r>
              <a:rPr lang="en-US" sz="1400" dirty="0">
                <a:latin typeface="Consolas"/>
                <a:cs typeface="Consolas"/>
              </a:rPr>
              <a:t>;</a:t>
            </a:r>
          </a:p>
          <a:p>
            <a:pPr marL="0" indent="0">
              <a:buNone/>
            </a:pPr>
            <a:r>
              <a:rPr lang="en-US" sz="1400" dirty="0">
                <a:latin typeface="Consolas"/>
                <a:cs typeface="Consolas"/>
              </a:rPr>
              <a:t>     </a:t>
            </a:r>
            <a:r>
              <a:rPr lang="en-US" sz="1400" dirty="0">
                <a:solidFill>
                  <a:srgbClr val="E46C0A"/>
                </a:solidFill>
                <a:latin typeface="Consolas"/>
                <a:cs typeface="Consolas"/>
              </a:rPr>
              <a:t>/*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a:t>
            </a:r>
            <a:r>
              <a:rPr lang="en-US" sz="1400" dirty="0" err="1">
                <a:solidFill>
                  <a:srgbClr val="E46C0A"/>
                </a:solidFill>
                <a:latin typeface="Consolas"/>
                <a:cs typeface="Consolas"/>
              </a:rPr>
              <a:t>SDCar</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 automatic call to parent default constructor here! */</a:t>
            </a:r>
          </a:p>
          <a:p>
            <a:pPr marL="0" indent="0">
              <a:buNone/>
            </a:pPr>
            <a:r>
              <a:rPr lang="en-US" sz="1400" dirty="0">
                <a:solidFill>
                  <a:srgbClr val="E46C0A"/>
                </a:solidFill>
                <a:latin typeface="Consolas"/>
                <a:cs typeface="Consolas"/>
              </a:rPr>
              <a:t>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FF0000"/>
                </a:solidFill>
                <a:latin typeface="Consolas"/>
                <a:cs typeface="Consolas"/>
              </a:rPr>
              <a:t>// Not working!</a:t>
            </a:r>
          </a:p>
        </p:txBody>
      </p:sp>
      <p:sp>
        <p:nvSpPr>
          <p:cNvPr id="4" name="Slide Number Placeholder 3"/>
          <p:cNvSpPr>
            <a:spLocks noGrp="1"/>
          </p:cNvSpPr>
          <p:nvPr>
            <p:ph type="sldNum" sz="quarter" idx="12"/>
          </p:nvPr>
        </p:nvSpPr>
        <p:spPr/>
        <p:txBody>
          <a:bodyPr/>
          <a:lstStyle/>
          <a:p>
            <a:fld id="{D2040F39-7941-49A4-B48D-F201B18B6351}" type="slidenum">
              <a:rPr lang="it-IT" smtClean="0"/>
              <a:pPr/>
              <a:t>56</a:t>
            </a:fld>
            <a:endParaRPr lang="it-IT" dirty="0"/>
          </a:p>
        </p:txBody>
      </p:sp>
    </p:spTree>
    <p:extLst>
      <p:ext uri="{BB962C8B-B14F-4D97-AF65-F5344CB8AC3E}">
        <p14:creationId xmlns:p14="http://schemas.microsoft.com/office/powerpoint/2010/main" val="321241224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idx="1"/>
          </p:nvPr>
        </p:nvSpPr>
        <p:spPr/>
        <p:txBody>
          <a:bodyPr>
            <a:noAutofit/>
          </a:bodyPr>
          <a:lstStyle/>
          <a:p>
            <a:pPr marL="0" indent="0">
              <a:buNone/>
            </a:pPr>
            <a:r>
              <a:rPr lang="en-US" sz="1400" dirty="0">
                <a:latin typeface="Consolas"/>
                <a:cs typeface="Consolas"/>
              </a:rPr>
              <a:t>class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r>
              <a:rPr lang="en-US" sz="1400" dirty="0">
                <a:latin typeface="Consolas"/>
                <a:cs typeface="Consolas"/>
              </a:rPr>
              <a:t>     </a:t>
            </a:r>
            <a:r>
              <a:rPr lang="en-US" sz="1400" dirty="0">
                <a:solidFill>
                  <a:srgbClr val="E46C0A"/>
                </a:solidFill>
                <a:latin typeface="Consolas"/>
                <a:cs typeface="Consolas"/>
              </a:rPr>
              <a:t>/* Default constructor disabled! */</a:t>
            </a:r>
            <a:endParaRPr lang="en-US" sz="1400" dirty="0">
              <a:latin typeface="Consolas"/>
              <a:cs typeface="Consolas"/>
            </a:endParaRPr>
          </a:p>
          <a:p>
            <a:pPr marL="0" indent="0">
              <a:buNone/>
            </a:pPr>
            <a:r>
              <a:rPr lang="en-US" sz="1400" dirty="0">
                <a:latin typeface="Consolas"/>
                <a:cs typeface="Consolas"/>
              </a:rPr>
              <a:t>	</a:t>
            </a:r>
            <a:r>
              <a:rPr lang="en-US" sz="1400" dirty="0">
                <a:solidFill>
                  <a:srgbClr val="E46C0A"/>
                </a:solidFill>
                <a:latin typeface="Consolas"/>
                <a:cs typeface="Consolas"/>
              </a:rPr>
              <a:t>public Car(</a:t>
            </a:r>
            <a:r>
              <a:rPr lang="en-US" sz="1400" dirty="0" err="1">
                <a:solidFill>
                  <a:srgbClr val="E46C0A"/>
                </a:solidFill>
                <a:latin typeface="Consolas"/>
                <a:cs typeface="Consolas"/>
              </a:rPr>
              <a:t>boolean</a:t>
            </a:r>
            <a:r>
              <a:rPr lang="en-US" sz="1400" dirty="0">
                <a:solidFill>
                  <a:srgbClr val="E46C0A"/>
                </a:solidFill>
                <a:latin typeface="Consolas"/>
                <a:cs typeface="Consolas"/>
              </a:rPr>
              <a:t> </a:t>
            </a:r>
            <a:r>
              <a:rPr lang="en-US" sz="1400" dirty="0" err="1">
                <a:solidFill>
                  <a:srgbClr val="E46C0A"/>
                </a:solidFill>
                <a:latin typeface="Consolas"/>
                <a:cs typeface="Consolas"/>
              </a:rPr>
              <a:t>isOn</a:t>
            </a:r>
            <a:r>
              <a:rPr lang="en-US" sz="1400" dirty="0">
                <a:solidFill>
                  <a:srgbClr val="E46C0A"/>
                </a:solidFill>
                <a:latin typeface="Consolas"/>
                <a:cs typeface="Consolas"/>
              </a:rPr>
              <a:t>, String </a:t>
            </a:r>
            <a:r>
              <a:rPr lang="en-US" sz="1400" dirty="0" err="1">
                <a:solidFill>
                  <a:srgbClr val="E46C0A"/>
                </a:solidFill>
                <a:latin typeface="Consolas"/>
                <a:cs typeface="Consolas"/>
              </a:rPr>
              <a:t>licensePlate</a:t>
            </a:r>
            <a:r>
              <a:rPr lang="en-US" sz="1400" dirty="0">
                <a:solidFill>
                  <a:srgbClr val="E46C0A"/>
                </a:solidFill>
                <a:latin typeface="Consolas"/>
                <a:cs typeface="Consolas"/>
              </a:rPr>
              <a:t>) {</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this.isOn</a:t>
            </a:r>
            <a:r>
              <a:rPr lang="en-US" sz="1400" dirty="0">
                <a:solidFill>
                  <a:srgbClr val="E46C0A"/>
                </a:solidFill>
                <a:latin typeface="Consolas"/>
                <a:cs typeface="Consolas"/>
              </a:rPr>
              <a:t> = </a:t>
            </a:r>
            <a:r>
              <a:rPr lang="en-US" sz="1400" dirty="0" err="1">
                <a:solidFill>
                  <a:srgbClr val="E46C0A"/>
                </a:solidFill>
                <a:latin typeface="Consolas"/>
                <a:cs typeface="Consolas"/>
              </a:rPr>
              <a:t>isOn</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r>
              <a:rPr lang="en-US" sz="1400" dirty="0" err="1">
                <a:solidFill>
                  <a:srgbClr val="E46C0A"/>
                </a:solidFill>
                <a:latin typeface="Consolas"/>
                <a:cs typeface="Consolas"/>
              </a:rPr>
              <a:t>this.licencePlate</a:t>
            </a:r>
            <a:r>
              <a:rPr lang="en-US" sz="1400" dirty="0">
                <a:solidFill>
                  <a:srgbClr val="E46C0A"/>
                </a:solidFill>
                <a:latin typeface="Consolas"/>
                <a:cs typeface="Consolas"/>
              </a:rPr>
              <a:t> = </a:t>
            </a:r>
            <a:r>
              <a:rPr lang="en-US" sz="1400" dirty="0" err="1">
                <a:solidFill>
                  <a:srgbClr val="E46C0A"/>
                </a:solidFill>
                <a:latin typeface="Consolas"/>
                <a:cs typeface="Consolas"/>
              </a:rPr>
              <a:t>licensePlate</a:t>
            </a:r>
            <a:r>
              <a:rPr lang="en-US" sz="1400" dirty="0">
                <a:solidFill>
                  <a:srgbClr val="E46C0A"/>
                </a:solidFill>
                <a:latin typeface="Consolas"/>
                <a:cs typeface="Consolas"/>
              </a:rPr>
              <a:t>;</a:t>
            </a:r>
          </a:p>
          <a:p>
            <a:pPr marL="0" indent="0">
              <a:buNone/>
            </a:pPr>
            <a:r>
              <a:rPr lang="en-US" sz="1400" dirty="0">
                <a:solidFill>
                  <a:srgbClr val="E46C0A"/>
                </a:solidFill>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class </a:t>
            </a:r>
            <a:r>
              <a:rPr lang="en-US" sz="1400" dirty="0" err="1">
                <a:solidFill>
                  <a:srgbClr val="E46C0A"/>
                </a:solidFill>
                <a:latin typeface="Consolas"/>
                <a:cs typeface="Consolas"/>
              </a:rPr>
              <a:t>SDCar</a:t>
            </a:r>
            <a:r>
              <a:rPr lang="en-US" sz="1400" dirty="0">
                <a:solidFill>
                  <a:srgbClr val="E46C0A"/>
                </a:solidFill>
                <a:latin typeface="Consolas"/>
                <a:cs typeface="Consolas"/>
              </a:rPr>
              <a:t> </a:t>
            </a:r>
            <a:r>
              <a:rPr lang="en-US" sz="1400" dirty="0">
                <a:latin typeface="Consolas"/>
                <a:cs typeface="Consolas"/>
              </a:rPr>
              <a:t>extends </a:t>
            </a:r>
            <a:r>
              <a:rPr lang="en-US" sz="1400" dirty="0">
                <a:solidFill>
                  <a:srgbClr val="E46C0A"/>
                </a:solidFill>
                <a:latin typeface="Consolas"/>
                <a:cs typeface="Consolas"/>
              </a:rPr>
              <a:t>Car</a:t>
            </a:r>
            <a:r>
              <a:rPr lang="en-US" sz="1400" dirty="0">
                <a:solidFill>
                  <a:srgbClr val="F79646"/>
                </a:solidFill>
                <a:latin typeface="Consolas"/>
                <a:cs typeface="Consolas"/>
              </a:rPr>
              <a:t>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isSelfDriving</a:t>
            </a:r>
            <a:r>
              <a:rPr lang="en-US" sz="1400" dirty="0">
                <a:latin typeface="Consolas"/>
                <a:cs typeface="Consolas"/>
              </a:rPr>
              <a:t>;</a:t>
            </a:r>
          </a:p>
          <a:p>
            <a:pPr marL="0" indent="0">
              <a:buNone/>
            </a:pPr>
            <a:r>
              <a:rPr lang="en-US" sz="1400" dirty="0">
                <a:solidFill>
                  <a:schemeClr val="accent6">
                    <a:lumMod val="75000"/>
                  </a:schemeClr>
                </a:solidFill>
                <a:latin typeface="Consolas"/>
                <a:cs typeface="Consolas"/>
              </a:rPr>
              <a:t>     /* Default constructor disabled! */</a:t>
            </a:r>
          </a:p>
          <a:p>
            <a:pPr marL="0" indent="0">
              <a:buNone/>
            </a:pPr>
            <a:r>
              <a:rPr lang="en-US" sz="1400" dirty="0">
                <a:solidFill>
                  <a:schemeClr val="accent6">
                    <a:lumMod val="75000"/>
                  </a:schemeClr>
                </a:solidFill>
                <a:latin typeface="Consolas"/>
                <a:cs typeface="Consolas"/>
              </a:rPr>
              <a:t>	public </a:t>
            </a:r>
            <a:r>
              <a:rPr lang="en-US" sz="1400" dirty="0" err="1">
                <a:solidFill>
                  <a:schemeClr val="accent6">
                    <a:lumMod val="75000"/>
                  </a:schemeClr>
                </a:solidFill>
                <a:latin typeface="Consolas"/>
                <a:cs typeface="Consolas"/>
              </a:rPr>
              <a:t>SDCar</a:t>
            </a:r>
            <a:r>
              <a:rPr lang="en-US" sz="1400" dirty="0">
                <a:solidFill>
                  <a:schemeClr val="accent6">
                    <a:lumMod val="75000"/>
                  </a:schemeClr>
                </a:solidFill>
                <a:latin typeface="Consolas"/>
                <a:cs typeface="Consolas"/>
              </a:rPr>
              <a:t>(</a:t>
            </a:r>
            <a:r>
              <a:rPr lang="en-US" sz="1400" dirty="0" err="1">
                <a:solidFill>
                  <a:schemeClr val="accent6">
                    <a:lumMod val="75000"/>
                  </a:schemeClr>
                </a:solidFill>
                <a:latin typeface="Consolas"/>
                <a:cs typeface="Consolas"/>
              </a:rPr>
              <a:t>boolean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isOn</a:t>
            </a:r>
            <a:r>
              <a:rPr lang="en-US" sz="1400" dirty="0">
                <a:solidFill>
                  <a:schemeClr val="accent6">
                    <a:lumMod val="75000"/>
                  </a:schemeClr>
                </a:solidFill>
                <a:latin typeface="Consolas"/>
                <a:cs typeface="Consolas"/>
              </a:rPr>
              <a:t>, String </a:t>
            </a:r>
            <a:r>
              <a:rPr lang="en-US" sz="1400" dirty="0" err="1">
                <a:solidFill>
                  <a:schemeClr val="accent6">
                    <a:lumMod val="75000"/>
                  </a:schemeClr>
                </a:solidFill>
                <a:latin typeface="Consolas"/>
                <a:cs typeface="Consolas"/>
              </a:rPr>
              <a:t>licensePlate</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boolean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isSelfDriving</a:t>
            </a:r>
            <a:r>
              <a:rPr lang="en-US" sz="1400" dirty="0">
                <a:solidFill>
                  <a:schemeClr val="accent6">
                    <a:lumMod val="75000"/>
                  </a:schemeClr>
                </a:solidFill>
                <a:latin typeface="Consolas"/>
                <a:cs typeface="Consolas"/>
              </a:rPr>
              <a:t>) {</a:t>
            </a:r>
          </a:p>
          <a:p>
            <a:pPr marL="0" indent="0">
              <a:buNone/>
            </a:pPr>
            <a:r>
              <a:rPr lang="en-US" sz="1400" dirty="0">
                <a:solidFill>
                  <a:schemeClr val="accent6">
                    <a:lumMod val="75000"/>
                  </a:schemeClr>
                </a:solidFill>
                <a:latin typeface="Consolas"/>
                <a:cs typeface="Consolas"/>
              </a:rPr>
              <a:t>       super(</a:t>
            </a:r>
            <a:r>
              <a:rPr lang="en-US" sz="1400" dirty="0" err="1">
                <a:solidFill>
                  <a:schemeClr val="accent6">
                    <a:lumMod val="75000"/>
                  </a:schemeClr>
                </a:solidFill>
                <a:latin typeface="Consolas"/>
                <a:cs typeface="Consolas"/>
              </a:rPr>
              <a:t>isOn</a:t>
            </a: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licencePlate</a:t>
            </a:r>
            <a:r>
              <a:rPr lang="en-US" sz="1400" dirty="0">
                <a:solidFill>
                  <a:schemeClr val="accent6">
                    <a:lumMod val="75000"/>
                  </a:schemeClr>
                </a:solidFill>
                <a:latin typeface="Consolas"/>
                <a:cs typeface="Consolas"/>
              </a:rPr>
              <a:t>);</a:t>
            </a:r>
          </a:p>
          <a:p>
            <a:pPr marL="0" indent="0">
              <a:buNone/>
            </a:pPr>
            <a:r>
              <a:rPr lang="en-US" sz="1400" dirty="0">
                <a:solidFill>
                  <a:schemeClr val="accent6">
                    <a:lumMod val="75000"/>
                  </a:schemeClr>
                </a:solidFill>
                <a:latin typeface="Consolas"/>
                <a:cs typeface="Consolas"/>
              </a:rPr>
              <a:t>       </a:t>
            </a:r>
            <a:r>
              <a:rPr lang="en-US" sz="1400" dirty="0" err="1">
                <a:solidFill>
                  <a:schemeClr val="accent6">
                    <a:lumMod val="75000"/>
                  </a:schemeClr>
                </a:solidFill>
                <a:latin typeface="Consolas"/>
                <a:cs typeface="Consolas"/>
              </a:rPr>
              <a:t>this.isSelfDriving</a:t>
            </a:r>
            <a:r>
              <a:rPr lang="en-US" sz="1400" dirty="0">
                <a:solidFill>
                  <a:schemeClr val="accent6">
                    <a:lumMod val="75000"/>
                  </a:schemeClr>
                </a:solidFill>
                <a:latin typeface="Consolas"/>
                <a:cs typeface="Consolas"/>
              </a:rPr>
              <a:t> = </a:t>
            </a:r>
            <a:r>
              <a:rPr lang="en-US" sz="1400" dirty="0" err="1">
                <a:solidFill>
                  <a:schemeClr val="accent6">
                    <a:lumMod val="75000"/>
                  </a:schemeClr>
                </a:solidFill>
                <a:latin typeface="Consolas"/>
                <a:cs typeface="Consolas"/>
              </a:rPr>
              <a:t>isSelfDriving</a:t>
            </a:r>
            <a:r>
              <a:rPr lang="en-US" sz="1400" dirty="0">
                <a:solidFill>
                  <a:schemeClr val="accent6">
                    <a:lumMod val="75000"/>
                  </a:schemeClr>
                </a:solidFill>
                <a:latin typeface="Consolas"/>
                <a:cs typeface="Consolas"/>
              </a:rPr>
              <a:t>;</a:t>
            </a:r>
          </a:p>
          <a:p>
            <a:pPr marL="0" indent="0">
              <a:buNone/>
            </a:pPr>
            <a:r>
              <a:rPr lang="en-US" sz="1400" dirty="0">
                <a:solidFill>
                  <a:schemeClr val="accent6">
                    <a:lumMod val="75000"/>
                  </a:schemeClr>
                </a:solidFill>
                <a:latin typeface="Consolas"/>
                <a:cs typeface="Consolas"/>
              </a:rPr>
              <a:t>   }</a:t>
            </a:r>
          </a:p>
          <a:p>
            <a:pPr marL="0" indent="0">
              <a:buNone/>
            </a:pPr>
            <a:r>
              <a:rPr lang="en-US" sz="1400" dirty="0">
                <a:latin typeface="Consolas"/>
                <a:cs typeface="Consolas"/>
              </a:rPr>
              <a:t>}  </a:t>
            </a:r>
            <a:r>
              <a:rPr lang="en-US" sz="1400" dirty="0">
                <a:solidFill>
                  <a:srgbClr val="00B050"/>
                </a:solidFill>
                <a:latin typeface="Consolas"/>
                <a:cs typeface="Consolas"/>
              </a:rPr>
              <a:t>// Works!</a:t>
            </a:r>
          </a:p>
          <a:p>
            <a:pPr marL="0" indent="0">
              <a:buNone/>
            </a:pPr>
            <a:endParaRPr lang="en-US" sz="1400" dirty="0">
              <a:solidFill>
                <a:srgbClr val="FF0000"/>
              </a:solidFill>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57</a:t>
            </a:fld>
            <a:endParaRPr lang="it-IT" dirty="0"/>
          </a:p>
        </p:txBody>
      </p:sp>
    </p:spTree>
    <p:extLst>
      <p:ext uri="{BB962C8B-B14F-4D97-AF65-F5344CB8AC3E}">
        <p14:creationId xmlns:p14="http://schemas.microsoft.com/office/powerpoint/2010/main" val="106242013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Construction of child objects</a:t>
            </a:r>
          </a:p>
        </p:txBody>
      </p:sp>
      <p:sp>
        <p:nvSpPr>
          <p:cNvPr id="3" name="Content Placeholder 2"/>
          <p:cNvSpPr>
            <a:spLocks noGrp="1"/>
          </p:cNvSpPr>
          <p:nvPr>
            <p:ph sz="half" idx="1"/>
          </p:nvPr>
        </p:nvSpPr>
        <p:spPr/>
        <p:txBody>
          <a:bodyPr>
            <a:normAutofit/>
          </a:bodyPr>
          <a:lstStyle/>
          <a:p>
            <a:r>
              <a:rPr lang="en-US" sz="2400" dirty="0"/>
              <a:t>Execution of constructors proceeds </a:t>
            </a:r>
            <a:r>
              <a:rPr lang="en-US" sz="2400" dirty="0">
                <a:solidFill>
                  <a:schemeClr val="accent6">
                    <a:lumMod val="75000"/>
                  </a:schemeClr>
                </a:solidFill>
              </a:rPr>
              <a:t>top-down</a:t>
            </a:r>
            <a:r>
              <a:rPr lang="en-US" sz="2400" dirty="0">
                <a:solidFill>
                  <a:srgbClr val="E46C0A"/>
                </a:solidFill>
              </a:rPr>
              <a:t> </a:t>
            </a:r>
            <a:r>
              <a:rPr lang="en-US" sz="2400" dirty="0"/>
              <a:t>along the inheritance hierarchy</a:t>
            </a:r>
          </a:p>
          <a:p>
            <a:r>
              <a:rPr lang="en-US" sz="2400" dirty="0"/>
              <a:t>In this way, when a method of the child class is executed (constructor included), the super-class is completely initialized already</a:t>
            </a:r>
          </a:p>
        </p:txBody>
      </p:sp>
      <p:sp>
        <p:nvSpPr>
          <p:cNvPr id="5" name="Content Placeholder 4">
            <a:extLst>
              <a:ext uri="{FF2B5EF4-FFF2-40B4-BE49-F238E27FC236}">
                <a16:creationId xmlns:a16="http://schemas.microsoft.com/office/drawing/2014/main" id="{C3D3FCC1-82EF-D64E-B888-768F80F897FF}"/>
              </a:ext>
            </a:extLst>
          </p:cNvPr>
          <p:cNvSpPr>
            <a:spLocks noGrp="1"/>
          </p:cNvSpPr>
          <p:nvPr>
            <p:ph sz="half" idx="2"/>
          </p:nvPr>
        </p:nvSpPr>
        <p:spPr/>
        <p:txBody>
          <a:bodyPr>
            <a:normAutofit/>
          </a:bodyPr>
          <a:lstStyle/>
          <a:p>
            <a:pPr marL="0" indent="0">
              <a:buNone/>
            </a:pPr>
            <a:r>
              <a:rPr lang="en-US" sz="1400" dirty="0">
                <a:latin typeface="Consolas"/>
                <a:cs typeface="Consolas"/>
              </a:rPr>
              <a:t>class </a:t>
            </a:r>
            <a:r>
              <a:rPr lang="en-US" sz="1400" dirty="0">
                <a:solidFill>
                  <a:srgbClr val="F79646"/>
                </a:solidFill>
                <a:latin typeface="Consolas"/>
                <a:cs typeface="Consolas"/>
              </a:rPr>
              <a:t>Car</a:t>
            </a:r>
            <a:r>
              <a:rPr lang="en-US" sz="1400" dirty="0">
                <a:latin typeface="Consolas"/>
                <a:cs typeface="Consolas"/>
              </a:rPr>
              <a:t>{</a:t>
            </a:r>
          </a:p>
          <a:p>
            <a:pPr marL="0" indent="0">
              <a:buNone/>
            </a:pPr>
            <a:r>
              <a:rPr lang="en-US" sz="1400" dirty="0">
                <a:latin typeface="Consolas"/>
                <a:cs typeface="Consolas"/>
              </a:rPr>
              <a:t>	Car() {</a:t>
            </a:r>
          </a:p>
          <a:p>
            <a:pPr marL="0" indent="0">
              <a:buNone/>
            </a:pPr>
            <a:r>
              <a:rPr lang="en-US" sz="1400" dirty="0">
                <a:latin typeface="Consolas"/>
                <a:cs typeface="Consolas"/>
              </a:rPr>
              <a:t>		</a:t>
            </a:r>
            <a:r>
              <a:rPr lang="en-US" sz="1400" i="1" dirty="0">
                <a:latin typeface="Consolas"/>
                <a:cs typeface="Consolas"/>
              </a:rPr>
              <a:t>super(); </a:t>
            </a:r>
          </a:p>
          <a:p>
            <a:pPr marL="0" indent="0">
              <a:buNone/>
            </a:pPr>
            <a:r>
              <a:rPr lang="en-US" sz="1400" dirty="0">
                <a:latin typeface="Consolas"/>
                <a:cs typeface="Consolas"/>
              </a:rPr>
              <a:t>		</a:t>
            </a:r>
            <a:r>
              <a:rPr lang="en-US" sz="1400" dirty="0" err="1">
                <a:latin typeface="Consolas"/>
                <a:cs typeface="Consolas"/>
              </a:rPr>
              <a:t>System.out.println</a:t>
            </a:r>
            <a:r>
              <a:rPr lang="en-US" sz="1400" dirty="0">
                <a:latin typeface="Consolas"/>
                <a:cs typeface="Consolas"/>
              </a:rPr>
              <a:t>(“Car”); </a:t>
            </a:r>
          </a:p>
          <a:p>
            <a:pPr marL="0" indent="0">
              <a:buNone/>
            </a:pPr>
            <a:r>
              <a:rPr lang="en-US" sz="1400" dirty="0">
                <a:latin typeface="Consolas"/>
                <a:cs typeface="Consolas"/>
              </a:rPr>
              <a:t>	}</a:t>
            </a:r>
          </a:p>
          <a:p>
            <a:pPr marL="0" indent="0">
              <a:buNone/>
            </a:pPr>
            <a:r>
              <a:rPr lang="en-US" sz="1400" dirty="0">
                <a:latin typeface="Consolas"/>
                <a:cs typeface="Consolas"/>
              </a:rPr>
              <a:t>}</a:t>
            </a:r>
          </a:p>
          <a:p>
            <a:pPr marL="0" indent="0">
              <a:buNone/>
            </a:pPr>
            <a:r>
              <a:rPr lang="en-US" sz="1400" dirty="0">
                <a:latin typeface="Consolas"/>
                <a:cs typeface="Consolas"/>
              </a:rPr>
              <a:t>class </a:t>
            </a:r>
            <a:r>
              <a:rPr lang="en-US" sz="1400" dirty="0" err="1">
                <a:solidFill>
                  <a:srgbClr val="F79646"/>
                </a:solidFill>
                <a:latin typeface="Consolas"/>
                <a:cs typeface="Consolas"/>
              </a:rPr>
              <a:t>SDCar</a:t>
            </a:r>
            <a:r>
              <a:rPr lang="en-US" sz="1400" dirty="0">
                <a:solidFill>
                  <a:srgbClr val="F79646"/>
                </a:solidFill>
                <a:latin typeface="Consolas"/>
                <a:cs typeface="Consolas"/>
              </a:rPr>
              <a:t> </a:t>
            </a:r>
            <a:r>
              <a:rPr lang="en-US" sz="1400" dirty="0">
                <a:latin typeface="Consolas"/>
                <a:cs typeface="Consolas"/>
              </a:rPr>
              <a:t>extends </a:t>
            </a:r>
            <a:r>
              <a:rPr lang="en-US" sz="1400" dirty="0">
                <a:solidFill>
                  <a:srgbClr val="F79646"/>
                </a:solidFill>
                <a:latin typeface="Consolas"/>
                <a:cs typeface="Consolas"/>
              </a:rPr>
              <a:t>Car </a:t>
            </a:r>
            <a:r>
              <a:rPr lang="en-US" sz="1400" dirty="0">
                <a:latin typeface="Consolas"/>
                <a:cs typeface="Consolas"/>
              </a:rPr>
              <a:t>{</a:t>
            </a:r>
          </a:p>
          <a:p>
            <a:pPr marL="0" indent="0">
              <a:buNone/>
            </a:pPr>
            <a:r>
              <a:rPr lang="en-US" sz="1400" dirty="0">
                <a:latin typeface="Consolas"/>
                <a:cs typeface="Consolas"/>
              </a:rPr>
              <a:t>	</a:t>
            </a:r>
            <a:r>
              <a:rPr lang="en-US" sz="1400" dirty="0" err="1">
                <a:latin typeface="Consolas"/>
                <a:cs typeface="Consolas"/>
              </a:rPr>
              <a:t>SDCar</a:t>
            </a:r>
            <a:r>
              <a:rPr lang="en-US" sz="1400" dirty="0">
                <a:latin typeface="Consolas"/>
                <a:cs typeface="Consolas"/>
              </a:rPr>
              <a:t>() {</a:t>
            </a:r>
          </a:p>
          <a:p>
            <a:pPr marL="0" indent="0">
              <a:buNone/>
            </a:pPr>
            <a:r>
              <a:rPr lang="en-US" sz="1400" dirty="0">
                <a:latin typeface="Consolas"/>
                <a:cs typeface="Consolas"/>
              </a:rPr>
              <a:t>		</a:t>
            </a:r>
            <a:r>
              <a:rPr lang="en-US" sz="1400" i="1" dirty="0">
                <a:latin typeface="Consolas"/>
                <a:cs typeface="Consolas"/>
              </a:rPr>
              <a:t>super();  </a:t>
            </a:r>
          </a:p>
          <a:p>
            <a:pPr marL="0" indent="0">
              <a:buNone/>
            </a:pPr>
            <a:r>
              <a:rPr lang="en-US" sz="1400" dirty="0">
                <a:latin typeface="Consolas"/>
                <a:cs typeface="Consolas"/>
              </a:rPr>
              <a:t>		</a:t>
            </a:r>
            <a:r>
              <a:rPr lang="en-US" sz="1400" dirty="0" err="1">
                <a:latin typeface="Consolas"/>
                <a:cs typeface="Consolas"/>
              </a:rPr>
              <a:t>System.out.println</a:t>
            </a:r>
            <a:r>
              <a:rPr lang="en-US" sz="1400" dirty="0">
                <a:latin typeface="Consolas"/>
                <a:cs typeface="Consolas"/>
              </a:rPr>
              <a:t>(“</a:t>
            </a:r>
            <a:r>
              <a:rPr lang="en-US" sz="1400" dirty="0" err="1">
                <a:latin typeface="Consolas"/>
                <a:cs typeface="Consolas"/>
              </a:rPr>
              <a:t>SDCar</a:t>
            </a:r>
            <a:r>
              <a:rPr lang="en-US" sz="1400" dirty="0">
                <a:latin typeface="Consolas"/>
                <a:cs typeface="Consolas"/>
              </a:rPr>
              <a:t>”);</a:t>
            </a:r>
          </a:p>
          <a:p>
            <a:pPr marL="0" indent="0">
              <a:buNone/>
            </a:pPr>
            <a:r>
              <a:rPr lang="en-US" sz="1400" dirty="0">
                <a:latin typeface="Consolas"/>
                <a:cs typeface="Consolas"/>
              </a:rPr>
              <a:t>	}</a:t>
            </a:r>
          </a:p>
          <a:p>
            <a:pPr marL="0" indent="0">
              <a:buNone/>
            </a:pP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 Which output?</a:t>
            </a:r>
          </a:p>
          <a:p>
            <a:pPr marL="0" indent="0">
              <a:buNone/>
            </a:pPr>
            <a:r>
              <a:rPr lang="en-US" sz="1400" dirty="0" err="1">
                <a:latin typeface="Consolas"/>
                <a:cs typeface="Consolas"/>
              </a:rPr>
              <a:t>SDCar</a:t>
            </a:r>
            <a:r>
              <a:rPr lang="en-US" sz="1400" dirty="0">
                <a:latin typeface="Consolas"/>
                <a:cs typeface="Consolas"/>
              </a:rPr>
              <a:t> c = new </a:t>
            </a:r>
            <a:r>
              <a:rPr lang="en-US" sz="1400" dirty="0" err="1">
                <a:latin typeface="Consolas"/>
                <a:cs typeface="Consolas"/>
              </a:rPr>
              <a:t>SDCar</a:t>
            </a:r>
            <a:r>
              <a:rPr lang="en-US" sz="1400" dirty="0">
                <a:latin typeface="Consolas"/>
                <a:cs typeface="Consolas"/>
              </a:rPr>
              <a:t>();  </a:t>
            </a:r>
            <a:endParaRPr lang="en-GB" sz="1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58</a:t>
            </a:fld>
            <a:endParaRPr lang="it-IT" dirty="0"/>
          </a:p>
        </p:txBody>
      </p:sp>
    </p:spTree>
    <p:extLst>
      <p:ext uri="{BB962C8B-B14F-4D97-AF65-F5344CB8AC3E}">
        <p14:creationId xmlns:p14="http://schemas.microsoft.com/office/powerpoint/2010/main" val="37389222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a:t>Overriding and Polymorphism</a:t>
            </a:r>
          </a:p>
        </p:txBody>
      </p:sp>
      <p:sp>
        <p:nvSpPr>
          <p:cNvPr id="3" name="Content Placeholder 2"/>
          <p:cNvSpPr>
            <a:spLocks noGrp="1"/>
          </p:cNvSpPr>
          <p:nvPr>
            <p:ph sz="half" idx="1"/>
          </p:nvPr>
        </p:nvSpPr>
        <p:spPr/>
        <p:txBody>
          <a:bodyPr>
            <a:normAutofit fontScale="92500" lnSpcReduction="10000"/>
          </a:bodyPr>
          <a:lstStyle/>
          <a:p>
            <a:r>
              <a:rPr lang="en-US" dirty="0">
                <a:solidFill>
                  <a:schemeClr val="accent6">
                    <a:lumMod val="75000"/>
                  </a:schemeClr>
                </a:solidFill>
                <a:latin typeface="Calibri"/>
                <a:cs typeface="Calibri"/>
              </a:rPr>
              <a:t>When using collections of objects belonging to a hierarchy of classes, methods actually called are known only at runtime. </a:t>
            </a:r>
          </a:p>
          <a:p>
            <a:r>
              <a:rPr lang="en-US" dirty="0">
                <a:latin typeface="Calibri"/>
                <a:cs typeface="Calibri"/>
              </a:rPr>
              <a:t>The same call (methods with the same signature) might have different results (</a:t>
            </a:r>
            <a:r>
              <a:rPr lang="en-US" dirty="0">
                <a:solidFill>
                  <a:schemeClr val="accent6">
                    <a:lumMod val="75000"/>
                  </a:schemeClr>
                </a:solidFill>
                <a:latin typeface="Calibri"/>
                <a:cs typeface="Calibri"/>
              </a:rPr>
              <a:t>polymorphism</a:t>
            </a:r>
            <a:r>
              <a:rPr lang="en-US" dirty="0">
                <a:latin typeface="Calibri"/>
                <a:cs typeface="Calibri"/>
              </a:rPr>
              <a:t>) depending on the actual class of the object.</a:t>
            </a:r>
          </a:p>
          <a:p>
            <a:endParaRPr lang="en-US" dirty="0">
              <a:latin typeface="Calibri"/>
              <a:cs typeface="Calibri"/>
            </a:endParaRPr>
          </a:p>
          <a:p>
            <a:pPr marL="0" indent="0">
              <a:buNone/>
            </a:pPr>
            <a:r>
              <a:rPr lang="en-US" sz="2000" dirty="0">
                <a:cs typeface="Calibri"/>
              </a:rPr>
              <a:t>* https://</a:t>
            </a:r>
            <a:r>
              <a:rPr lang="en-US" sz="2000" dirty="0" err="1">
                <a:cs typeface="Calibri"/>
              </a:rPr>
              <a:t>en.wikipedia.org</a:t>
            </a:r>
            <a:r>
              <a:rPr lang="en-US" sz="2000" dirty="0">
                <a:cs typeface="Calibri"/>
              </a:rPr>
              <a:t>/wiki/</a:t>
            </a:r>
            <a:r>
              <a:rPr lang="en-US" sz="2000" dirty="0" err="1">
                <a:cs typeface="Calibri"/>
              </a:rPr>
              <a:t>Late_binding</a:t>
            </a:r>
            <a:endParaRPr lang="en-US" sz="2000" dirty="0">
              <a:latin typeface="Calibri"/>
              <a:cs typeface="Calibri"/>
            </a:endParaRPr>
          </a:p>
        </p:txBody>
      </p:sp>
      <p:sp>
        <p:nvSpPr>
          <p:cNvPr id="5" name="Content Placeholder 4">
            <a:extLst>
              <a:ext uri="{FF2B5EF4-FFF2-40B4-BE49-F238E27FC236}">
                <a16:creationId xmlns:a16="http://schemas.microsoft.com/office/drawing/2014/main" id="{B593F9C7-56C8-804A-9A21-599502278A1C}"/>
              </a:ext>
            </a:extLst>
          </p:cNvPr>
          <p:cNvSpPr>
            <a:spLocks noGrp="1"/>
          </p:cNvSpPr>
          <p:nvPr>
            <p:ph sz="half" idx="2"/>
          </p:nvPr>
        </p:nvSpPr>
        <p:spPr/>
        <p:txBody>
          <a:bodyPr>
            <a:normAutofit fontScale="92500" lnSpcReduction="10000"/>
          </a:bodyPr>
          <a:lstStyle/>
          <a:p>
            <a:pPr marL="0" indent="0">
              <a:buNone/>
            </a:pPr>
            <a:r>
              <a:rPr lang="en-US" sz="1600" dirty="0">
                <a:latin typeface="Consolas"/>
                <a:cs typeface="Consolas"/>
              </a:rPr>
              <a:t>Car[] garage = new Car[4];</a:t>
            </a:r>
          </a:p>
          <a:p>
            <a:pPr marL="0" indent="0">
              <a:buNone/>
            </a:pPr>
            <a:endParaRPr lang="en-US" sz="1600" dirty="0">
              <a:latin typeface="Consolas"/>
              <a:cs typeface="Consolas"/>
            </a:endParaRPr>
          </a:p>
          <a:p>
            <a:pPr marL="0" indent="0">
              <a:buNone/>
            </a:pPr>
            <a:r>
              <a:rPr lang="en-US" sz="1600" dirty="0">
                <a:latin typeface="Consolas"/>
                <a:cs typeface="Consolas"/>
              </a:rPr>
              <a:t>garage[0] = new Car();</a:t>
            </a:r>
          </a:p>
          <a:p>
            <a:pPr marL="0" indent="0">
              <a:buNone/>
            </a:pPr>
            <a:r>
              <a:rPr lang="en-US" sz="1600" dirty="0">
                <a:latin typeface="Consolas"/>
                <a:cs typeface="Consolas"/>
              </a:rPr>
              <a:t>garage[1] = new </a:t>
            </a:r>
            <a:r>
              <a:rPr lang="en-US" sz="1600" dirty="0" err="1">
                <a:latin typeface="Consolas"/>
                <a:cs typeface="Consolas"/>
              </a:rPr>
              <a:t>SDCar</a:t>
            </a:r>
            <a:r>
              <a:rPr lang="en-US" sz="1600" dirty="0">
                <a:latin typeface="Consolas"/>
                <a:cs typeface="Consolas"/>
              </a:rPr>
              <a:t>();</a:t>
            </a:r>
          </a:p>
          <a:p>
            <a:pPr marL="0" indent="0">
              <a:buNone/>
            </a:pPr>
            <a:r>
              <a:rPr lang="en-US" sz="1600" dirty="0">
                <a:latin typeface="Consolas"/>
                <a:cs typeface="Consolas"/>
              </a:rPr>
              <a:t>garage[2] = new </a:t>
            </a:r>
            <a:r>
              <a:rPr lang="en-US" sz="1600" dirty="0" err="1">
                <a:latin typeface="Consolas"/>
                <a:cs typeface="Consolas"/>
              </a:rPr>
              <a:t>SDCar</a:t>
            </a:r>
            <a:r>
              <a:rPr lang="en-US" sz="1600" dirty="0">
                <a:latin typeface="Consolas"/>
                <a:cs typeface="Consolas"/>
              </a:rPr>
              <a:t>();</a:t>
            </a:r>
          </a:p>
          <a:p>
            <a:pPr marL="0" indent="0">
              <a:buNone/>
            </a:pPr>
            <a:r>
              <a:rPr lang="en-US" sz="1600" dirty="0">
                <a:latin typeface="Consolas"/>
                <a:cs typeface="Consolas"/>
              </a:rPr>
              <a:t>garage[3] = new Car();</a:t>
            </a:r>
          </a:p>
          <a:p>
            <a:pPr marL="0" indent="0">
              <a:buNone/>
            </a:pPr>
            <a:endParaRPr lang="en-US" sz="1600" dirty="0">
              <a:latin typeface="Consolas"/>
              <a:cs typeface="Consolas"/>
            </a:endParaRPr>
          </a:p>
          <a:p>
            <a:pPr marL="0" indent="0">
              <a:buNone/>
            </a:pPr>
            <a:r>
              <a:rPr lang="en-US" sz="1600" dirty="0">
                <a:latin typeface="Consolas"/>
                <a:cs typeface="Consolas"/>
              </a:rPr>
              <a:t>for(Car c : garage) {</a:t>
            </a:r>
          </a:p>
          <a:p>
            <a:pPr marL="0" indent="0">
              <a:buNone/>
            </a:pPr>
            <a:r>
              <a:rPr lang="en-US" sz="1600" dirty="0">
                <a:solidFill>
                  <a:schemeClr val="accent6">
                    <a:lumMod val="75000"/>
                  </a:schemeClr>
                </a:solidFill>
                <a:latin typeface="Consolas"/>
                <a:cs typeface="Consolas"/>
              </a:rPr>
              <a:t>	</a:t>
            </a:r>
            <a:r>
              <a:rPr lang="en-US" sz="1600" dirty="0" err="1">
                <a:solidFill>
                  <a:schemeClr val="accent6">
                    <a:lumMod val="75000"/>
                  </a:schemeClr>
                </a:solidFill>
                <a:latin typeface="Consolas"/>
                <a:cs typeface="Consolas"/>
              </a:rPr>
              <a:t>c.turnOn</a:t>
            </a:r>
            <a:r>
              <a:rPr lang="en-US" sz="1600" dirty="0">
                <a:solidFill>
                  <a:schemeClr val="accent6">
                    <a:lumMod val="75000"/>
                  </a:schemeClr>
                </a:solidFill>
                <a:latin typeface="Consolas"/>
                <a:cs typeface="Consolas"/>
              </a:rPr>
              <a:t>();</a:t>
            </a:r>
          </a:p>
          <a:p>
            <a:pPr marL="0" indent="0">
              <a:buNone/>
            </a:pP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solidFill>
                  <a:schemeClr val="accent6">
                    <a:lumMod val="75000"/>
                  </a:schemeClr>
                </a:solidFill>
                <a:latin typeface="Consolas"/>
                <a:cs typeface="Consolas"/>
              </a:rPr>
              <a:t>/* </a:t>
            </a:r>
          </a:p>
          <a:p>
            <a:pPr marL="0" indent="0">
              <a:buNone/>
            </a:pPr>
            <a:r>
              <a:rPr lang="en-US" sz="1600" dirty="0">
                <a:solidFill>
                  <a:schemeClr val="accent6">
                    <a:lumMod val="75000"/>
                  </a:schemeClr>
                </a:solidFill>
                <a:latin typeface="Consolas"/>
                <a:cs typeface="Consolas"/>
              </a:rPr>
              <a:t>Which method is actually called</a:t>
            </a:r>
          </a:p>
          <a:p>
            <a:pPr marL="0" indent="0">
              <a:buNone/>
            </a:pPr>
            <a:r>
              <a:rPr lang="en-US" sz="1600" dirty="0">
                <a:solidFill>
                  <a:schemeClr val="accent6">
                    <a:lumMod val="75000"/>
                  </a:schemeClr>
                </a:solidFill>
                <a:latin typeface="Consolas"/>
                <a:cs typeface="Consolas"/>
              </a:rPr>
              <a:t>is not knowable at compile time! </a:t>
            </a:r>
          </a:p>
          <a:p>
            <a:pPr marL="0" indent="0">
              <a:buNone/>
            </a:pPr>
            <a:r>
              <a:rPr lang="en-US" sz="1600" dirty="0">
                <a:solidFill>
                  <a:schemeClr val="accent6">
                    <a:lumMod val="75000"/>
                  </a:schemeClr>
                </a:solidFill>
                <a:latin typeface="Consolas"/>
                <a:cs typeface="Consolas"/>
              </a:rPr>
              <a:t>*/</a:t>
            </a:r>
            <a:endParaRPr lang="en-US" sz="1600" dirty="0">
              <a:latin typeface="Consolas"/>
              <a:cs typeface="Consolas"/>
            </a:endParaRPr>
          </a:p>
          <a:p>
            <a:pPr marL="0" indent="0">
              <a:buNone/>
            </a:pPr>
            <a:endParaRPr lang="en-GB" sz="1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59</a:t>
            </a:fld>
            <a:endParaRPr lang="it-IT" dirty="0"/>
          </a:p>
        </p:txBody>
      </p:sp>
    </p:spTree>
    <p:extLst>
      <p:ext uri="{BB962C8B-B14F-4D97-AF65-F5344CB8AC3E}">
        <p14:creationId xmlns:p14="http://schemas.microsoft.com/office/powerpoint/2010/main" val="2817690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creation</a:t>
            </a:r>
          </a:p>
        </p:txBody>
      </p:sp>
      <p:sp>
        <p:nvSpPr>
          <p:cNvPr id="3" name="Content Placeholder 2"/>
          <p:cNvSpPr>
            <a:spLocks noGrp="1"/>
          </p:cNvSpPr>
          <p:nvPr>
            <p:ph sz="half" idx="1"/>
          </p:nvPr>
        </p:nvSpPr>
        <p:spPr/>
        <p:txBody>
          <a:bodyPr>
            <a:normAutofit/>
          </a:bodyPr>
          <a:lstStyle/>
          <a:p>
            <a:r>
              <a:rPr lang="en-US" sz="2400" dirty="0"/>
              <a:t>Creation of an object is made with the keyword </a:t>
            </a:r>
            <a:r>
              <a:rPr lang="en-US" sz="2400" dirty="0">
                <a:solidFill>
                  <a:schemeClr val="accent6">
                    <a:lumMod val="75000"/>
                  </a:schemeClr>
                </a:solidFill>
              </a:rPr>
              <a:t>new</a:t>
            </a:r>
            <a:r>
              <a:rPr lang="en-US" sz="2400" dirty="0"/>
              <a:t> which creates a new instance of the specified class, and allocates it in memory (heap) </a:t>
            </a:r>
          </a:p>
          <a:p>
            <a:pPr lvl="1"/>
            <a:r>
              <a:rPr lang="en-US" sz="2000" dirty="0">
                <a:solidFill>
                  <a:schemeClr val="accent6">
                    <a:lumMod val="75000"/>
                  </a:schemeClr>
                </a:solidFill>
              </a:rPr>
              <a:t>new</a:t>
            </a:r>
            <a:r>
              <a:rPr lang="en-US" sz="2000" dirty="0"/>
              <a:t> calls the constructor method of the class (</a:t>
            </a:r>
            <a:r>
              <a:rPr lang="en-US" sz="2000" dirty="0">
                <a:solidFill>
                  <a:srgbClr val="E46C0A"/>
                </a:solidFill>
              </a:rPr>
              <a:t>a method without return type and with the same name of the Class</a:t>
            </a:r>
            <a:r>
              <a:rPr lang="en-US" sz="2000" dirty="0"/>
              <a:t>) </a:t>
            </a:r>
          </a:p>
          <a:p>
            <a:pPr lvl="1"/>
            <a:r>
              <a:rPr lang="en-US" sz="2000" dirty="0">
                <a:solidFill>
                  <a:schemeClr val="accent6">
                    <a:lumMod val="75000"/>
                  </a:schemeClr>
                </a:solidFill>
              </a:rPr>
              <a:t>new</a:t>
            </a:r>
            <a:r>
              <a:rPr lang="en-US" sz="2000" dirty="0"/>
              <a:t> returns a reference to the portion of memory containing the created object </a:t>
            </a:r>
          </a:p>
          <a:p>
            <a:endParaRPr lang="en-US" sz="2400" dirty="0"/>
          </a:p>
        </p:txBody>
      </p:sp>
      <p:sp>
        <p:nvSpPr>
          <p:cNvPr id="5" name="Content Placeholder 4">
            <a:extLst>
              <a:ext uri="{FF2B5EF4-FFF2-40B4-BE49-F238E27FC236}">
                <a16:creationId xmlns:a16="http://schemas.microsoft.com/office/drawing/2014/main" id="{7F73BC8B-F679-CF48-8214-0F001D00FED3}"/>
              </a:ext>
            </a:extLst>
          </p:cNvPr>
          <p:cNvSpPr>
            <a:spLocks noGrp="1"/>
          </p:cNvSpPr>
          <p:nvPr>
            <p:ph sz="half" idx="2"/>
          </p:nvPr>
        </p:nvSpPr>
        <p:spPr/>
        <p:txBody>
          <a:bodyPr>
            <a:normAutofit/>
          </a:bodyPr>
          <a:lstStyle/>
          <a:p>
            <a:pPr marL="0" indent="0">
              <a:buNone/>
            </a:pPr>
            <a:r>
              <a:rPr lang="en-US" sz="2000" dirty="0">
                <a:latin typeface="Consolas" panose="020B0609020204030204" pitchFamily="49" charset="0"/>
                <a:cs typeface="Consolas" panose="020B0609020204030204" pitchFamily="49" charset="0"/>
              </a:rPr>
              <a:t>Car c1 = new Car(Red, Fiat, False); </a:t>
            </a:r>
          </a:p>
          <a:p>
            <a:pPr marL="0" indent="0">
              <a:buNone/>
            </a:pPr>
            <a:r>
              <a:rPr lang="en-US" sz="2000" dirty="0">
                <a:latin typeface="Consolas" panose="020B0609020204030204" pitchFamily="49" charset="0"/>
                <a:cs typeface="Consolas" panose="020B0609020204030204" pitchFamily="49" charset="0"/>
              </a:rPr>
              <a:t>Car c2 = c1;</a:t>
            </a:r>
          </a:p>
          <a:p>
            <a:pPr marL="0" indent="0">
              <a:buNone/>
            </a:pPr>
            <a:r>
              <a:rPr lang="en-US" sz="2000" dirty="0">
                <a:latin typeface="Consolas" panose="020B0609020204030204" pitchFamily="49" charset="0"/>
                <a:cs typeface="Consolas" panose="020B0609020204030204" pitchFamily="49" charset="0"/>
              </a:rPr>
              <a:t>Car c3 = new Car(White, BMW, True)</a:t>
            </a:r>
          </a:p>
          <a:p>
            <a:endParaRPr lang="en-IT" sz="20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a:t>
            </a:fld>
            <a:endParaRPr lang="it-IT" dirty="0"/>
          </a:p>
        </p:txBody>
      </p:sp>
      <p:pic>
        <p:nvPicPr>
          <p:cNvPr id="7" name="Picture 6" descr="Untitled.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6197600" y="3230115"/>
            <a:ext cx="5545782" cy="1855069"/>
          </a:xfrm>
          <a:prstGeom prst="rect">
            <a:avLst/>
          </a:prstGeom>
        </p:spPr>
      </p:pic>
    </p:spTree>
    <p:extLst>
      <p:ext uri="{BB962C8B-B14F-4D97-AF65-F5344CB8AC3E}">
        <p14:creationId xmlns:p14="http://schemas.microsoft.com/office/powerpoint/2010/main" val="25452391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err="1"/>
              <a:t>Java.lang.Object</a:t>
            </a:r>
            <a:endParaRPr lang="it-IT" dirty="0"/>
          </a:p>
        </p:txBody>
      </p:sp>
    </p:spTree>
    <p:extLst>
      <p:ext uri="{BB962C8B-B14F-4D97-AF65-F5344CB8AC3E}">
        <p14:creationId xmlns:p14="http://schemas.microsoft.com/office/powerpoint/2010/main" val="241716939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000" dirty="0" err="1"/>
              <a:t>Java.lang.Object</a:t>
            </a:r>
            <a:endParaRPr lang="en-US" sz="4000" dirty="0"/>
          </a:p>
        </p:txBody>
      </p:sp>
      <p:pic>
        <p:nvPicPr>
          <p:cNvPr id="5" name="Content Placeholder 4" descr="Screen Shot 2017-03-03 at 14.47.47.png"/>
          <p:cNvPicPr>
            <a:picLocks noGrp="1" noChangeAspect="1"/>
          </p:cNvPicPr>
          <p:nvPr>
            <p:ph idx="1"/>
          </p:nvPr>
        </p:nvPicPr>
        <p:blipFill>
          <a:blip r:embed="rId2" cstate="screen">
            <a:extLst>
              <a:ext uri="{28A0092B-C50C-407E-A947-70E740481C1C}">
                <a14:useLocalDpi xmlns:a14="http://schemas.microsoft.com/office/drawing/2010/main"/>
              </a:ext>
            </a:extLst>
          </a:blip>
          <a:srcRect l="-8503" r="-8503"/>
          <a:stretch>
            <a:fillRect/>
          </a:stretch>
        </p:blipFill>
        <p:spPr>
          <a:xfrm>
            <a:off x="2020652" y="1687243"/>
            <a:ext cx="8150696" cy="4353348"/>
          </a:xfrm>
        </p:spPr>
      </p:pic>
      <p:sp>
        <p:nvSpPr>
          <p:cNvPr id="4" name="Slide Number Placeholder 3"/>
          <p:cNvSpPr>
            <a:spLocks noGrp="1"/>
          </p:cNvSpPr>
          <p:nvPr>
            <p:ph type="sldNum" sz="quarter" idx="12"/>
          </p:nvPr>
        </p:nvSpPr>
        <p:spPr/>
        <p:txBody>
          <a:bodyPr/>
          <a:lstStyle/>
          <a:p>
            <a:fld id="{D2040F39-7941-49A4-B48D-F201B18B6351}" type="slidenum">
              <a:rPr lang="it-IT" smtClean="0"/>
              <a:pPr/>
              <a:t>61</a:t>
            </a:fld>
            <a:endParaRPr lang="it-IT" dirty="0"/>
          </a:p>
        </p:txBody>
      </p:sp>
    </p:spTree>
    <p:extLst>
      <p:ext uri="{BB962C8B-B14F-4D97-AF65-F5344CB8AC3E}">
        <p14:creationId xmlns:p14="http://schemas.microsoft.com/office/powerpoint/2010/main" val="37800596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err="1"/>
              <a:t>Java.lang.Object</a:t>
            </a:r>
            <a:endParaRPr lang="en-US" sz="4000" dirty="0"/>
          </a:p>
        </p:txBody>
      </p:sp>
      <p:sp>
        <p:nvSpPr>
          <p:cNvPr id="3" name="Content Placeholder 2"/>
          <p:cNvSpPr>
            <a:spLocks noGrp="1"/>
          </p:cNvSpPr>
          <p:nvPr>
            <p:ph idx="1"/>
          </p:nvPr>
        </p:nvSpPr>
        <p:spPr/>
        <p:txBody>
          <a:bodyPr>
            <a:normAutofit/>
          </a:bodyPr>
          <a:lstStyle/>
          <a:p>
            <a:r>
              <a:rPr lang="en-US" sz="2600" dirty="0">
                <a:solidFill>
                  <a:schemeClr val="accent6">
                    <a:lumMod val="75000"/>
                  </a:schemeClr>
                </a:solidFill>
              </a:rPr>
              <a:t>All objects can be seen as Object instances</a:t>
            </a:r>
          </a:p>
          <a:p>
            <a:r>
              <a:rPr lang="en-US" sz="2600" dirty="0">
                <a:solidFill>
                  <a:schemeClr val="accent6">
                    <a:lumMod val="75000"/>
                  </a:schemeClr>
                </a:solidFill>
              </a:rPr>
              <a:t>Object defines basic services</a:t>
            </a:r>
            <a:r>
              <a:rPr lang="en-US" sz="2600" dirty="0"/>
              <a:t>, which are useful for all classes. They are often overridden in sub-classes. For example:</a:t>
            </a:r>
          </a:p>
          <a:p>
            <a:pPr lvl="1"/>
            <a:r>
              <a:rPr lang="en-US" sz="2600" dirty="0" err="1"/>
              <a:t>toString</a:t>
            </a:r>
            <a:r>
              <a:rPr lang="en-US" sz="2600" dirty="0"/>
              <a:t>(): returns a string representation</a:t>
            </a:r>
          </a:p>
          <a:p>
            <a:pPr lvl="1"/>
            <a:r>
              <a:rPr lang="it-IT" sz="2600" dirty="0" err="1"/>
              <a:t>equals</a:t>
            </a:r>
            <a:r>
              <a:rPr lang="it-IT" sz="2600" dirty="0"/>
              <a:t>(Object o): </a:t>
            </a:r>
            <a:r>
              <a:rPr lang="it-IT" sz="2600" dirty="0" err="1"/>
              <a:t>tests</a:t>
            </a:r>
            <a:r>
              <a:rPr lang="it-IT" sz="2600" dirty="0"/>
              <a:t> </a:t>
            </a:r>
            <a:r>
              <a:rPr lang="it-IT" sz="2600" dirty="0" err="1"/>
              <a:t>equality</a:t>
            </a:r>
            <a:endParaRPr lang="it-IT" sz="2600" dirty="0"/>
          </a:p>
          <a:p>
            <a:pPr lvl="1"/>
            <a:r>
              <a:rPr lang="it-IT" sz="2600" dirty="0"/>
              <a:t>clone(): </a:t>
            </a:r>
            <a:r>
              <a:rPr lang="it-IT" sz="2600" dirty="0" err="1"/>
              <a:t>returns</a:t>
            </a:r>
            <a:r>
              <a:rPr lang="it-IT" sz="2600" dirty="0"/>
              <a:t> a </a:t>
            </a:r>
            <a:r>
              <a:rPr lang="it-IT" sz="2600" dirty="0" err="1"/>
              <a:t>shallow</a:t>
            </a:r>
            <a:r>
              <a:rPr lang="it-IT" sz="2600" dirty="0"/>
              <a:t> copy of the </a:t>
            </a:r>
            <a:r>
              <a:rPr lang="it-IT" sz="2600" dirty="0" err="1"/>
              <a:t>object</a:t>
            </a:r>
            <a:endParaRPr lang="en-US" sz="2600" dirty="0"/>
          </a:p>
          <a:p>
            <a:endParaRPr lang="en-US" sz="2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62</a:t>
            </a:fld>
            <a:endParaRPr lang="it-IT" dirty="0"/>
          </a:p>
        </p:txBody>
      </p:sp>
    </p:spTree>
    <p:extLst>
      <p:ext uri="{BB962C8B-B14F-4D97-AF65-F5344CB8AC3E}">
        <p14:creationId xmlns:p14="http://schemas.microsoft.com/office/powerpoint/2010/main" val="52049542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toString</a:t>
            </a:r>
            <a:r>
              <a:rPr lang="en-US" dirty="0"/>
              <a:t>()</a:t>
            </a:r>
          </a:p>
        </p:txBody>
      </p:sp>
      <p:sp>
        <p:nvSpPr>
          <p:cNvPr id="3" name="Content Placeholder 2"/>
          <p:cNvSpPr>
            <a:spLocks noGrp="1"/>
          </p:cNvSpPr>
          <p:nvPr>
            <p:ph idx="1"/>
          </p:nvPr>
        </p:nvSpPr>
        <p:spPr/>
        <p:txBody>
          <a:bodyPr>
            <a:noAutofit/>
          </a:bodyPr>
          <a:lstStyle/>
          <a:p>
            <a:pPr marL="0" indent="0">
              <a:buNone/>
            </a:pPr>
            <a:r>
              <a:rPr lang="en-US" sz="1800" dirty="0">
                <a:latin typeface="Consolas"/>
                <a:cs typeface="Consolas"/>
              </a:rPr>
              <a:t>class Car{ </a:t>
            </a:r>
          </a:p>
          <a:p>
            <a:pPr marL="0" indent="0">
              <a:buNone/>
            </a:pPr>
            <a:r>
              <a:rPr lang="en-US" sz="1800" dirty="0">
                <a:latin typeface="Consolas"/>
                <a:cs typeface="Consolas"/>
              </a:rPr>
              <a:t>	String </a:t>
            </a:r>
            <a:r>
              <a:rPr lang="en-US" sz="1800" dirty="0" err="1">
                <a:latin typeface="Consolas"/>
                <a:cs typeface="Consolas"/>
              </a:rPr>
              <a:t>licencePlate</a:t>
            </a:r>
            <a:r>
              <a:rPr lang="en-US" sz="1800" dirty="0">
                <a:latin typeface="Consolas"/>
                <a:cs typeface="Consolas"/>
              </a:rPr>
              <a:t>;</a:t>
            </a:r>
          </a:p>
          <a:p>
            <a:pPr marL="457200" lvl="1" indent="0">
              <a:buNone/>
            </a:pPr>
            <a:r>
              <a:rPr lang="en-US" sz="1800" b="1" dirty="0">
                <a:latin typeface="Consolas"/>
                <a:cs typeface="Consolas"/>
              </a:rPr>
              <a:t>public String </a:t>
            </a:r>
            <a:r>
              <a:rPr lang="en-US" sz="1800" b="1" dirty="0" err="1">
                <a:latin typeface="Consolas"/>
                <a:cs typeface="Consolas"/>
              </a:rPr>
              <a:t>toString</a:t>
            </a:r>
            <a:r>
              <a:rPr lang="en-US" sz="1800" b="1" dirty="0">
                <a:latin typeface="Consolas"/>
                <a:cs typeface="Consolas"/>
              </a:rPr>
              <a:t>(){</a:t>
            </a:r>
          </a:p>
          <a:p>
            <a:pPr marL="457200" lvl="1" indent="0">
              <a:buNone/>
            </a:pPr>
            <a:r>
              <a:rPr lang="en-US" sz="1800" b="1" dirty="0">
                <a:latin typeface="Consolas"/>
                <a:cs typeface="Consolas"/>
              </a:rPr>
              <a:t>	return “[Car] ” + </a:t>
            </a:r>
            <a:r>
              <a:rPr lang="en-US" sz="1800" b="1" dirty="0" err="1">
                <a:latin typeface="Consolas"/>
                <a:cs typeface="Consolas"/>
              </a:rPr>
              <a:t>licencePlate</a:t>
            </a:r>
            <a:r>
              <a:rPr lang="en-US" sz="1800" b="1" dirty="0">
                <a:latin typeface="Consolas"/>
                <a:cs typeface="Consolas"/>
              </a:rPr>
              <a:t>;</a:t>
            </a:r>
          </a:p>
          <a:p>
            <a:pPr marL="457200" lvl="1" indent="0">
              <a:buNone/>
            </a:pPr>
            <a:r>
              <a:rPr lang="en-US" sz="1800" b="1" dirty="0">
                <a:latin typeface="Consolas"/>
                <a:cs typeface="Consolas"/>
              </a:rPr>
              <a:t>}</a:t>
            </a:r>
          </a:p>
          <a:p>
            <a:pPr marL="57150" indent="0">
              <a:buNone/>
            </a:pPr>
            <a:r>
              <a:rPr lang="en-US" sz="1800" dirty="0">
                <a:latin typeface="Consolas"/>
                <a:cs typeface="Consolas"/>
              </a:rPr>
              <a:t>}</a:t>
            </a:r>
          </a:p>
          <a:p>
            <a:pPr marL="57150" indent="0">
              <a:buNone/>
            </a:pPr>
            <a:endParaRPr lang="en-US" sz="1800" dirty="0">
              <a:latin typeface="Consolas"/>
              <a:cs typeface="Consolas"/>
            </a:endParaRPr>
          </a:p>
          <a:p>
            <a:pPr marL="0" indent="0">
              <a:buNone/>
            </a:pPr>
            <a:r>
              <a:rPr lang="en-US" sz="1800" dirty="0">
                <a:latin typeface="Consolas"/>
                <a:cs typeface="Consolas"/>
              </a:rPr>
              <a:t>Car c = new Car();</a:t>
            </a:r>
          </a:p>
          <a:p>
            <a:pPr marL="0" indent="0">
              <a:buNone/>
            </a:pPr>
            <a:r>
              <a:rPr lang="en-US" sz="1800" b="1" dirty="0">
                <a:latin typeface="Consolas"/>
                <a:cs typeface="Consolas"/>
              </a:rPr>
              <a:t>// </a:t>
            </a:r>
            <a:r>
              <a:rPr lang="en-US" sz="1800" b="1" dirty="0" err="1">
                <a:latin typeface="Consolas"/>
                <a:cs typeface="Consolas"/>
              </a:rPr>
              <a:t>println</a:t>
            </a:r>
            <a:r>
              <a:rPr lang="en-US" sz="1800" b="1" dirty="0">
                <a:latin typeface="Consolas"/>
                <a:cs typeface="Consolas"/>
              </a:rPr>
              <a:t>(Object) call</a:t>
            </a:r>
          </a:p>
          <a:p>
            <a:pPr marL="0" indent="0">
              <a:buNone/>
            </a:pPr>
            <a:r>
              <a:rPr lang="en-US" sz="1800" dirty="0" err="1">
                <a:latin typeface="Consolas"/>
                <a:cs typeface="Consolas"/>
              </a:rPr>
              <a:t>System.out.println</a:t>
            </a:r>
            <a:r>
              <a:rPr lang="en-US" sz="1800" dirty="0">
                <a:latin typeface="Consolas"/>
                <a:cs typeface="Consolas"/>
              </a:rPr>
              <a:t>(c);</a:t>
            </a:r>
          </a:p>
          <a:p>
            <a:pPr marL="0" indent="0">
              <a:buNone/>
            </a:pPr>
            <a:endParaRPr lang="en-US" sz="1800" dirty="0">
              <a:latin typeface="Consolas"/>
              <a:cs typeface="Consolas"/>
            </a:endParaRPr>
          </a:p>
          <a:p>
            <a:pPr marL="0" indent="0">
              <a:buNone/>
            </a:pPr>
            <a:r>
              <a:rPr lang="en-US" sz="1800" b="1" dirty="0">
                <a:latin typeface="Consolas"/>
                <a:cs typeface="Consolas"/>
              </a:rPr>
              <a:t>// </a:t>
            </a:r>
            <a:r>
              <a:rPr lang="en-US" sz="1800" b="1" dirty="0" err="1">
                <a:latin typeface="Consolas"/>
                <a:cs typeface="Consolas"/>
              </a:rPr>
              <a:t>println</a:t>
            </a:r>
            <a:r>
              <a:rPr lang="en-US" sz="1800" b="1" dirty="0">
                <a:latin typeface="Consolas"/>
                <a:cs typeface="Consolas"/>
              </a:rPr>
              <a:t>(String) call</a:t>
            </a:r>
            <a:endParaRPr lang="en-US" sz="1800" dirty="0">
              <a:latin typeface="Consolas"/>
              <a:cs typeface="Consolas"/>
            </a:endParaRPr>
          </a:p>
          <a:p>
            <a:pPr marL="0" indent="0">
              <a:buNone/>
            </a:pPr>
            <a:r>
              <a:rPr lang="en-US" sz="1800" dirty="0" err="1">
                <a:latin typeface="Consolas"/>
                <a:cs typeface="Consolas"/>
              </a:rPr>
              <a:t>System.out.println</a:t>
            </a:r>
            <a:r>
              <a:rPr lang="en-US" sz="1800" dirty="0">
                <a:latin typeface="Consolas"/>
                <a:cs typeface="Consolas"/>
              </a:rPr>
              <a:t>(</a:t>
            </a:r>
            <a:r>
              <a:rPr lang="en-US" sz="1800" dirty="0" err="1">
                <a:latin typeface="Consolas"/>
                <a:cs typeface="Consolas"/>
              </a:rPr>
              <a:t>c.toString</a:t>
            </a:r>
            <a:r>
              <a:rPr lang="en-US" sz="1800" dirty="0">
                <a:latin typeface="Consolas"/>
                <a:cs typeface="Consolas"/>
              </a:rPr>
              <a:t>());</a:t>
            </a:r>
          </a:p>
          <a:p>
            <a:pPr marL="0" indent="0">
              <a:buNone/>
            </a:pPr>
            <a:endParaRPr lang="en-US" sz="1800" dirty="0">
              <a:latin typeface="Courier"/>
              <a:cs typeface="Courier"/>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63</a:t>
            </a:fld>
            <a:endParaRPr lang="it-IT" dirty="0"/>
          </a:p>
        </p:txBody>
      </p:sp>
    </p:spTree>
    <p:extLst>
      <p:ext uri="{BB962C8B-B14F-4D97-AF65-F5344CB8AC3E}">
        <p14:creationId xmlns:p14="http://schemas.microsoft.com/office/powerpoint/2010/main" val="24194507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equals(Object o)</a:t>
            </a:r>
          </a:p>
        </p:txBody>
      </p:sp>
      <p:sp>
        <p:nvSpPr>
          <p:cNvPr id="3" name="Content Placeholder 2"/>
          <p:cNvSpPr>
            <a:spLocks noGrp="1"/>
          </p:cNvSpPr>
          <p:nvPr>
            <p:ph idx="1"/>
          </p:nvPr>
        </p:nvSpPr>
        <p:spPr/>
        <p:txBody>
          <a:bodyPr>
            <a:normAutofit/>
          </a:bodyPr>
          <a:lstStyle/>
          <a:p>
            <a:pPr marL="0" indent="0">
              <a:buNone/>
            </a:pPr>
            <a:r>
              <a:rPr lang="it-IT" sz="1800" dirty="0">
                <a:latin typeface="Consolas" panose="020B0609020204030204" pitchFamily="49" charset="0"/>
                <a:cs typeface="Consolas" panose="020B0609020204030204" pitchFamily="49" charset="0"/>
              </a:rPr>
              <a:t>public </a:t>
            </a:r>
            <a:r>
              <a:rPr lang="it-IT" sz="1800" dirty="0" err="1">
                <a:latin typeface="Consolas" panose="020B0609020204030204" pitchFamily="49" charset="0"/>
                <a:cs typeface="Consolas" panose="020B0609020204030204" pitchFamily="49" charset="0"/>
              </a:rPr>
              <a:t>class</a:t>
            </a:r>
            <a:r>
              <a:rPr lang="it-IT" sz="1800" dirty="0">
                <a:latin typeface="Consolas" panose="020B0609020204030204" pitchFamily="49" charset="0"/>
                <a:cs typeface="Consolas" panose="020B0609020204030204" pitchFamily="49" charset="0"/>
              </a:rPr>
              <a:t> Car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boolean</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isOn</a:t>
            </a:r>
            <a:r>
              <a:rPr lang="it-IT" sz="1800" dirty="0">
                <a:latin typeface="Consolas" panose="020B0609020204030204" pitchFamily="49" charset="0"/>
                <a:cs typeface="Consolas" panose="020B0609020204030204" pitchFamily="49" charset="0"/>
              </a:rPr>
              <a:t>;</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String</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licencePlate</a:t>
            </a:r>
            <a:r>
              <a:rPr lang="it-IT" sz="1800" dirty="0">
                <a:latin typeface="Consolas" panose="020B0609020204030204" pitchFamily="49" charset="0"/>
                <a:cs typeface="Consolas" panose="020B0609020204030204" pitchFamily="49" charset="0"/>
              </a:rPr>
              <a:t>;</a:t>
            </a:r>
          </a:p>
          <a:p>
            <a:pPr marL="0" indent="0">
              <a:buNone/>
            </a:pPr>
            <a:r>
              <a:rPr lang="it-IT" sz="1800" dirty="0">
                <a:latin typeface="Consolas" panose="020B0609020204030204" pitchFamily="49" charset="0"/>
                <a:cs typeface="Consolas" panose="020B0609020204030204" pitchFamily="49" charset="0"/>
              </a:rPr>
              <a:t>	public Car(</a:t>
            </a:r>
            <a:r>
              <a:rPr lang="it-IT" sz="1800" dirty="0" err="1">
                <a:latin typeface="Consolas" panose="020B0609020204030204" pitchFamily="49" charset="0"/>
                <a:cs typeface="Consolas" panose="020B0609020204030204" pitchFamily="49" charset="0"/>
              </a:rPr>
              <a:t>boolean</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isOn</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String</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licencePlate</a:t>
            </a: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this.isOn</a:t>
            </a:r>
            <a:r>
              <a:rPr lang="it-IT" sz="1800" dirty="0">
                <a:latin typeface="Consolas" panose="020B0609020204030204" pitchFamily="49" charset="0"/>
                <a:cs typeface="Consolas" panose="020B0609020204030204" pitchFamily="49" charset="0"/>
              </a:rPr>
              <a:t> = </a:t>
            </a:r>
            <a:r>
              <a:rPr lang="it-IT" sz="1800" dirty="0" err="1">
                <a:latin typeface="Consolas" panose="020B0609020204030204" pitchFamily="49" charset="0"/>
                <a:cs typeface="Consolas" panose="020B0609020204030204" pitchFamily="49" charset="0"/>
              </a:rPr>
              <a:t>isOn</a:t>
            </a:r>
            <a:r>
              <a:rPr lang="it-IT" sz="1800" dirty="0">
                <a:latin typeface="Consolas" panose="020B0609020204030204" pitchFamily="49" charset="0"/>
                <a:cs typeface="Consolas" panose="020B0609020204030204" pitchFamily="49" charset="0"/>
              </a:rPr>
              <a:t>;</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this.licencePlate</a:t>
            </a:r>
            <a:r>
              <a:rPr lang="it-IT" sz="1800" dirty="0">
                <a:latin typeface="Consolas" panose="020B0609020204030204" pitchFamily="49" charset="0"/>
                <a:cs typeface="Consolas" panose="020B0609020204030204" pitchFamily="49" charset="0"/>
              </a:rPr>
              <a:t> = </a:t>
            </a:r>
            <a:r>
              <a:rPr lang="it-IT" sz="1800" dirty="0" err="1">
                <a:latin typeface="Consolas" panose="020B0609020204030204" pitchFamily="49" charset="0"/>
                <a:cs typeface="Consolas" panose="020B0609020204030204" pitchFamily="49" charset="0"/>
              </a:rPr>
              <a:t>licencePlate</a:t>
            </a:r>
            <a:r>
              <a:rPr lang="it-IT" sz="1800" dirty="0">
                <a:latin typeface="Consolas" panose="020B0609020204030204" pitchFamily="49" charset="0"/>
                <a:cs typeface="Consolas" panose="020B0609020204030204" pitchFamily="49" charset="0"/>
              </a:rPr>
              <a:t>;</a:t>
            </a:r>
          </a:p>
          <a:p>
            <a:pPr marL="0" indent="0">
              <a:buNone/>
            </a:pP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	public </a:t>
            </a:r>
            <a:r>
              <a:rPr lang="it-IT" sz="1800" dirty="0" err="1">
                <a:latin typeface="Consolas" panose="020B0609020204030204" pitchFamily="49" charset="0"/>
                <a:cs typeface="Consolas" panose="020B0609020204030204" pitchFamily="49" charset="0"/>
              </a:rPr>
              <a:t>static</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void</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main</a:t>
            </a:r>
            <a:r>
              <a:rPr lang="it-IT" sz="1800" dirty="0">
                <a:latin typeface="Consolas" panose="020B0609020204030204" pitchFamily="49" charset="0"/>
                <a:cs typeface="Consolas" panose="020B0609020204030204" pitchFamily="49" charset="0"/>
              </a:rPr>
              <a:t>(</a:t>
            </a:r>
            <a:r>
              <a:rPr lang="it-IT" sz="1800" dirty="0" err="1">
                <a:latin typeface="Consolas" panose="020B0609020204030204" pitchFamily="49" charset="0"/>
                <a:cs typeface="Consolas" panose="020B0609020204030204" pitchFamily="49" charset="0"/>
              </a:rPr>
              <a:t>String</a:t>
            </a: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args</a:t>
            </a: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		Car c1 = new Car(</a:t>
            </a:r>
            <a:r>
              <a:rPr lang="it-IT" sz="1800" dirty="0" err="1">
                <a:latin typeface="Consolas" panose="020B0609020204030204" pitchFamily="49" charset="0"/>
                <a:cs typeface="Consolas" panose="020B0609020204030204" pitchFamily="49" charset="0"/>
              </a:rPr>
              <a:t>true</a:t>
            </a:r>
            <a:r>
              <a:rPr lang="it-IT" sz="1800" dirty="0">
                <a:latin typeface="Consolas" panose="020B0609020204030204" pitchFamily="49" charset="0"/>
                <a:cs typeface="Consolas" panose="020B0609020204030204" pitchFamily="49" charset="0"/>
              </a:rPr>
              <a:t>, "AA334GG");</a:t>
            </a:r>
          </a:p>
          <a:p>
            <a:pPr marL="0" indent="0">
              <a:buNone/>
            </a:pPr>
            <a:r>
              <a:rPr lang="it-IT" sz="1800" dirty="0">
                <a:latin typeface="Consolas" panose="020B0609020204030204" pitchFamily="49" charset="0"/>
                <a:cs typeface="Consolas" panose="020B0609020204030204" pitchFamily="49" charset="0"/>
              </a:rPr>
              <a:t>		Car c2 = new Car(</a:t>
            </a:r>
            <a:r>
              <a:rPr lang="it-IT" sz="1800" dirty="0" err="1">
                <a:latin typeface="Consolas" panose="020B0609020204030204" pitchFamily="49" charset="0"/>
                <a:cs typeface="Consolas" panose="020B0609020204030204" pitchFamily="49" charset="0"/>
              </a:rPr>
              <a:t>true</a:t>
            </a:r>
            <a:r>
              <a:rPr lang="it-IT" sz="1800" dirty="0">
                <a:latin typeface="Consolas" panose="020B0609020204030204" pitchFamily="49" charset="0"/>
                <a:cs typeface="Consolas" panose="020B0609020204030204" pitchFamily="49" charset="0"/>
              </a:rPr>
              <a:t>, "AA334GG");</a:t>
            </a:r>
          </a:p>
          <a:p>
            <a:pPr marL="0" indent="0">
              <a:buNone/>
            </a:pPr>
            <a:r>
              <a:rPr lang="it-IT" sz="1800" dirty="0">
                <a:latin typeface="Consolas" panose="020B0609020204030204" pitchFamily="49" charset="0"/>
                <a:cs typeface="Consolas" panose="020B0609020204030204" pitchFamily="49" charset="0"/>
              </a:rPr>
              <a:t>		</a:t>
            </a:r>
            <a:r>
              <a:rPr lang="it-IT" sz="1800" dirty="0" err="1">
                <a:latin typeface="Consolas" panose="020B0609020204030204" pitchFamily="49" charset="0"/>
                <a:cs typeface="Consolas" panose="020B0609020204030204" pitchFamily="49" charset="0"/>
              </a:rPr>
              <a:t>System.</a:t>
            </a:r>
            <a:r>
              <a:rPr lang="it-IT" sz="1800" i="1" dirty="0" err="1">
                <a:latin typeface="Consolas" panose="020B0609020204030204" pitchFamily="49" charset="0"/>
                <a:cs typeface="Consolas" panose="020B0609020204030204" pitchFamily="49" charset="0"/>
              </a:rPr>
              <a:t>out</a:t>
            </a:r>
            <a:r>
              <a:rPr lang="it-IT" sz="1800" dirty="0" err="1">
                <a:latin typeface="Consolas" panose="020B0609020204030204" pitchFamily="49" charset="0"/>
                <a:cs typeface="Consolas" panose="020B0609020204030204" pitchFamily="49" charset="0"/>
              </a:rPr>
              <a:t>.println</a:t>
            </a:r>
            <a:r>
              <a:rPr lang="it-IT" sz="1800" dirty="0">
                <a:latin typeface="Consolas" panose="020B0609020204030204" pitchFamily="49" charset="0"/>
                <a:cs typeface="Consolas" panose="020B0609020204030204" pitchFamily="49" charset="0"/>
              </a:rPr>
              <a:t>(c1.equals(c2)); </a:t>
            </a:r>
            <a:r>
              <a:rPr lang="it-IT" sz="1800" dirty="0">
                <a:solidFill>
                  <a:schemeClr val="accent6">
                    <a:lumMod val="75000"/>
                  </a:schemeClr>
                </a:solidFill>
                <a:latin typeface="Consolas" panose="020B0609020204030204" pitchFamily="49" charset="0"/>
                <a:cs typeface="Consolas" panose="020B0609020204030204" pitchFamily="49" charset="0"/>
              </a:rPr>
              <a:t>// false!</a:t>
            </a:r>
          </a:p>
          <a:p>
            <a:pPr marL="0" indent="0">
              <a:buNone/>
            </a:pPr>
            <a:r>
              <a:rPr lang="it-IT" sz="1800" dirty="0">
                <a:latin typeface="Consolas" panose="020B0609020204030204" pitchFamily="49" charset="0"/>
                <a:cs typeface="Consolas" panose="020B0609020204030204" pitchFamily="49" charset="0"/>
              </a:rPr>
              <a:t>	}</a:t>
            </a:r>
          </a:p>
          <a:p>
            <a:pPr marL="0" indent="0">
              <a:buNone/>
            </a:pPr>
            <a:r>
              <a:rPr lang="it-IT" sz="1800" dirty="0">
                <a:latin typeface="Consolas" panose="020B0609020204030204" pitchFamily="49" charset="0"/>
                <a:cs typeface="Consolas" panose="020B0609020204030204" pitchFamily="49" charset="0"/>
              </a:rPr>
              <a:t>}</a:t>
            </a:r>
          </a:p>
          <a:p>
            <a:pPr marL="0" indent="0">
              <a:buNone/>
            </a:pPr>
            <a:endParaRPr lang="it-IT" sz="1800" dirty="0">
              <a:latin typeface="Consolas" panose="020B0609020204030204" pitchFamily="49" charset="0"/>
              <a:cs typeface="Consolas" panose="020B0609020204030204" pitchFamily="49" charset="0"/>
            </a:endParaRPr>
          </a:p>
          <a:p>
            <a:pPr marL="0" indent="0">
              <a:buNone/>
            </a:pPr>
            <a:endParaRPr lang="it-IT" sz="18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64</a:t>
            </a:fld>
            <a:endParaRPr lang="it-IT" dirty="0"/>
          </a:p>
        </p:txBody>
      </p:sp>
    </p:spTree>
    <p:extLst>
      <p:ext uri="{BB962C8B-B14F-4D97-AF65-F5344CB8AC3E}">
        <p14:creationId xmlns:p14="http://schemas.microsoft.com/office/powerpoint/2010/main" val="10597661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equals(Object o)</a:t>
            </a:r>
          </a:p>
        </p:txBody>
      </p:sp>
      <p:sp>
        <p:nvSpPr>
          <p:cNvPr id="3" name="Content Placeholder 2"/>
          <p:cNvSpPr>
            <a:spLocks noGrp="1"/>
          </p:cNvSpPr>
          <p:nvPr>
            <p:ph idx="1"/>
          </p:nvPr>
        </p:nvSpPr>
        <p:spPr/>
        <p:txBody>
          <a:bodyPr>
            <a:normAutofit fontScale="47500" lnSpcReduction="20000"/>
          </a:bodyPr>
          <a:lstStyle/>
          <a:p>
            <a:pPr marL="0" indent="0">
              <a:buNone/>
            </a:pPr>
            <a:r>
              <a:rPr lang="it-IT" dirty="0">
                <a:latin typeface="Consolas" panose="020B0609020204030204" pitchFamily="49" charset="0"/>
                <a:cs typeface="Consolas" panose="020B0609020204030204" pitchFamily="49" charset="0"/>
              </a:rPr>
              <a:t>public </a:t>
            </a:r>
            <a:r>
              <a:rPr lang="it-IT" dirty="0" err="1">
                <a:latin typeface="Consolas" panose="020B0609020204030204" pitchFamily="49" charset="0"/>
                <a:cs typeface="Consolas" panose="020B0609020204030204" pitchFamily="49" charset="0"/>
              </a:rPr>
              <a:t>class</a:t>
            </a:r>
            <a:r>
              <a:rPr lang="it-IT" dirty="0">
                <a:latin typeface="Consolas" panose="020B0609020204030204" pitchFamily="49" charset="0"/>
                <a:cs typeface="Consolas" panose="020B0609020204030204" pitchFamily="49" charset="0"/>
              </a:rPr>
              <a:t> Car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boolean</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isOn</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String</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licencePlate</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public Car(</a:t>
            </a:r>
            <a:r>
              <a:rPr lang="it-IT" dirty="0" err="1">
                <a:latin typeface="Consolas" panose="020B0609020204030204" pitchFamily="49" charset="0"/>
                <a:cs typeface="Consolas" panose="020B0609020204030204" pitchFamily="49" charset="0"/>
              </a:rPr>
              <a:t>boolean</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isOn</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String</a:t>
            </a: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licencePlate</a:t>
            </a:r>
            <a:r>
              <a:rPr lang="it-IT" dirty="0">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this.isOn</a:t>
            </a:r>
            <a:r>
              <a:rPr lang="it-IT" dirty="0">
                <a:latin typeface="Consolas" panose="020B0609020204030204" pitchFamily="49" charset="0"/>
                <a:cs typeface="Consolas" panose="020B0609020204030204" pitchFamily="49" charset="0"/>
              </a:rPr>
              <a:t> = </a:t>
            </a:r>
            <a:r>
              <a:rPr lang="it-IT" dirty="0" err="1">
                <a:latin typeface="Consolas" panose="020B0609020204030204" pitchFamily="49" charset="0"/>
                <a:cs typeface="Consolas" panose="020B0609020204030204" pitchFamily="49" charset="0"/>
              </a:rPr>
              <a:t>isOn</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a:t>
            </a:r>
            <a:r>
              <a:rPr lang="it-IT" dirty="0" err="1">
                <a:latin typeface="Consolas" panose="020B0609020204030204" pitchFamily="49" charset="0"/>
                <a:cs typeface="Consolas" panose="020B0609020204030204" pitchFamily="49" charset="0"/>
              </a:rPr>
              <a:t>this.licencePlate</a:t>
            </a:r>
            <a:r>
              <a:rPr lang="it-IT" dirty="0">
                <a:latin typeface="Consolas" panose="020B0609020204030204" pitchFamily="49" charset="0"/>
                <a:cs typeface="Consolas" panose="020B0609020204030204" pitchFamily="49" charset="0"/>
              </a:rPr>
              <a:t> = </a:t>
            </a:r>
            <a:r>
              <a:rPr lang="it-IT" dirty="0" err="1">
                <a:latin typeface="Consolas" panose="020B0609020204030204" pitchFamily="49" charset="0"/>
                <a:cs typeface="Consolas" panose="020B0609020204030204" pitchFamily="49" charset="0"/>
              </a:rPr>
              <a:t>licencePlate</a:t>
            </a:r>
            <a:r>
              <a:rPr lang="it-IT" dirty="0">
                <a:latin typeface="Consolas" panose="020B0609020204030204" pitchFamily="49" charset="0"/>
                <a:cs typeface="Consolas" panose="020B0609020204030204" pitchFamily="49" charset="0"/>
              </a:rPr>
              <a:t>;</a:t>
            </a:r>
          </a:p>
          <a:p>
            <a:pPr marL="0" indent="0">
              <a:buNone/>
            </a:pPr>
            <a:r>
              <a:rPr lang="it-IT" dirty="0">
                <a:latin typeface="Consolas" panose="020B0609020204030204" pitchFamily="49" charset="0"/>
                <a:cs typeface="Consolas" panose="020B0609020204030204" pitchFamily="49" charset="0"/>
              </a:rPr>
              <a:t>	}</a:t>
            </a:r>
          </a:p>
          <a:p>
            <a:pPr marL="0" indent="0">
              <a:buNone/>
            </a:pPr>
            <a:endParaRPr lang="it-IT" dirty="0">
              <a:latin typeface="Consolas" panose="020B0609020204030204" pitchFamily="49" charset="0"/>
              <a:cs typeface="Consolas" panose="020B0609020204030204" pitchFamily="49" charset="0"/>
            </a:endParaRPr>
          </a:p>
          <a:p>
            <a:pPr marL="0" indent="0">
              <a:buNone/>
            </a:pPr>
            <a:r>
              <a:rPr lang="it-IT" dirty="0">
                <a:latin typeface="Consolas" panose="020B0609020204030204" pitchFamily="49" charset="0"/>
                <a:cs typeface="Consolas" panose="020B0609020204030204" pitchFamily="49" charset="0"/>
              </a:rPr>
              <a:t>	</a:t>
            </a:r>
            <a:r>
              <a:rPr lang="it-IT" b="1" dirty="0">
                <a:solidFill>
                  <a:schemeClr val="accent6">
                    <a:lumMod val="75000"/>
                  </a:schemeClr>
                </a:solidFill>
                <a:latin typeface="Consolas" panose="020B0609020204030204" pitchFamily="49" charset="0"/>
                <a:cs typeface="Consolas" panose="020B0609020204030204" pitchFamily="49" charset="0"/>
              </a:rPr>
              <a:t>/* the </a:t>
            </a:r>
            <a:r>
              <a:rPr lang="it-IT" b="1" dirty="0" err="1">
                <a:solidFill>
                  <a:schemeClr val="accent6">
                    <a:lumMod val="75000"/>
                  </a:schemeClr>
                </a:solidFill>
                <a:latin typeface="Consolas" panose="020B0609020204030204" pitchFamily="49" charset="0"/>
                <a:cs typeface="Consolas" panose="020B0609020204030204" pitchFamily="49" charset="0"/>
              </a:rPr>
              <a:t>equals</a:t>
            </a:r>
            <a:r>
              <a:rPr lang="it-IT" b="1" dirty="0">
                <a:solidFill>
                  <a:schemeClr val="accent6">
                    <a:lumMod val="75000"/>
                  </a:schemeClr>
                </a:solidFill>
                <a:latin typeface="Consolas" panose="020B0609020204030204" pitchFamily="49" charset="0"/>
                <a:cs typeface="Consolas" panose="020B0609020204030204" pitchFamily="49" charset="0"/>
              </a:rPr>
              <a:t>() </a:t>
            </a:r>
            <a:r>
              <a:rPr lang="it-IT" b="1" dirty="0" err="1">
                <a:solidFill>
                  <a:schemeClr val="accent6">
                    <a:lumMod val="75000"/>
                  </a:schemeClr>
                </a:solidFill>
                <a:latin typeface="Consolas" panose="020B0609020204030204" pitchFamily="49" charset="0"/>
                <a:cs typeface="Consolas" panose="020B0609020204030204" pitchFamily="49" charset="0"/>
              </a:rPr>
              <a:t>methods</a:t>
            </a:r>
            <a:r>
              <a:rPr lang="it-IT" b="1" dirty="0">
                <a:solidFill>
                  <a:schemeClr val="accent6">
                    <a:lumMod val="75000"/>
                  </a:schemeClr>
                </a:solidFill>
                <a:latin typeface="Consolas" panose="020B0609020204030204" pitchFamily="49" charset="0"/>
                <a:cs typeface="Consolas" panose="020B0609020204030204" pitchFamily="49" charset="0"/>
              </a:rPr>
              <a:t> must be </a:t>
            </a:r>
            <a:r>
              <a:rPr lang="it-IT" b="1" dirty="0" err="1">
                <a:solidFill>
                  <a:schemeClr val="accent6">
                    <a:lumMod val="75000"/>
                  </a:schemeClr>
                </a:solidFill>
                <a:latin typeface="Consolas" panose="020B0609020204030204" pitchFamily="49" charset="0"/>
                <a:cs typeface="Consolas" panose="020B0609020204030204" pitchFamily="49" charset="0"/>
              </a:rPr>
              <a:t>overridden</a:t>
            </a:r>
            <a:r>
              <a:rPr lang="it-IT" b="1"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public </a:t>
            </a:r>
            <a:r>
              <a:rPr lang="it-IT" dirty="0" err="1">
                <a:solidFill>
                  <a:schemeClr val="accent6">
                    <a:lumMod val="75000"/>
                  </a:schemeClr>
                </a:solidFill>
                <a:latin typeface="Consolas" panose="020B0609020204030204" pitchFamily="49" charset="0"/>
                <a:cs typeface="Consolas" panose="020B0609020204030204" pitchFamily="49" charset="0"/>
              </a:rPr>
              <a:t>boolean</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equals</a:t>
            </a:r>
            <a:r>
              <a:rPr lang="it-IT" dirty="0">
                <a:solidFill>
                  <a:schemeClr val="accent6">
                    <a:lumMod val="75000"/>
                  </a:schemeClr>
                </a:solidFill>
                <a:latin typeface="Consolas" panose="020B0609020204030204" pitchFamily="49" charset="0"/>
                <a:cs typeface="Consolas" panose="020B0609020204030204" pitchFamily="49" charset="0"/>
              </a:rPr>
              <a:t>(Object </a:t>
            </a:r>
            <a:r>
              <a:rPr lang="it-IT" dirty="0" err="1">
                <a:solidFill>
                  <a:schemeClr val="accent6">
                    <a:lumMod val="75000"/>
                  </a:schemeClr>
                </a:solidFill>
                <a:latin typeface="Consolas" panose="020B0609020204030204" pitchFamily="49" charset="0"/>
                <a:cs typeface="Consolas" panose="020B0609020204030204" pitchFamily="49" charset="0"/>
              </a:rPr>
              <a:t>obj</a:t>
            </a:r>
            <a:r>
              <a:rPr lang="it-IT"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Car </a:t>
            </a:r>
            <a:r>
              <a:rPr lang="it-IT" dirty="0" err="1">
                <a:solidFill>
                  <a:schemeClr val="accent6">
                    <a:lumMod val="75000"/>
                  </a:schemeClr>
                </a:solidFill>
                <a:latin typeface="Consolas" panose="020B0609020204030204" pitchFamily="49" charset="0"/>
                <a:cs typeface="Consolas" panose="020B0609020204030204" pitchFamily="49" charset="0"/>
              </a:rPr>
              <a:t>other</a:t>
            </a:r>
            <a:r>
              <a:rPr lang="it-IT" dirty="0">
                <a:solidFill>
                  <a:schemeClr val="accent6">
                    <a:lumMod val="75000"/>
                  </a:schemeClr>
                </a:solidFill>
                <a:latin typeface="Consolas" panose="020B0609020204030204" pitchFamily="49" charset="0"/>
                <a:cs typeface="Consolas" panose="020B0609020204030204" pitchFamily="49" charset="0"/>
              </a:rPr>
              <a:t> = (Car) </a:t>
            </a:r>
            <a:r>
              <a:rPr lang="it-IT" dirty="0" err="1">
                <a:solidFill>
                  <a:schemeClr val="accent6">
                    <a:lumMod val="75000"/>
                  </a:schemeClr>
                </a:solidFill>
                <a:latin typeface="Consolas" panose="020B0609020204030204" pitchFamily="49" charset="0"/>
                <a:cs typeface="Consolas" panose="020B0609020204030204" pitchFamily="49" charset="0"/>
              </a:rPr>
              <a:t>obj</a:t>
            </a:r>
            <a:r>
              <a:rPr lang="it-IT"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if</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isOn</a:t>
            </a:r>
            <a:r>
              <a:rPr lang="it-IT" dirty="0">
                <a:solidFill>
                  <a:schemeClr val="accent6">
                    <a:lumMod val="75000"/>
                  </a:schemeClr>
                </a:solidFill>
                <a:latin typeface="Consolas" panose="020B0609020204030204" pitchFamily="49" charset="0"/>
                <a:cs typeface="Consolas" panose="020B0609020204030204" pitchFamily="49" charset="0"/>
              </a:rPr>
              <a:t> != </a:t>
            </a:r>
            <a:r>
              <a:rPr lang="it-IT" dirty="0" err="1">
                <a:solidFill>
                  <a:schemeClr val="accent6">
                    <a:lumMod val="75000"/>
                  </a:schemeClr>
                </a:solidFill>
                <a:latin typeface="Consolas" panose="020B0609020204030204" pitchFamily="49" charset="0"/>
                <a:cs typeface="Consolas" panose="020B0609020204030204" pitchFamily="49" charset="0"/>
              </a:rPr>
              <a:t>other.isOn</a:t>
            </a:r>
            <a:r>
              <a:rPr lang="it-IT"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return</a:t>
            </a:r>
            <a:r>
              <a:rPr lang="it-IT" dirty="0">
                <a:solidFill>
                  <a:schemeClr val="accent6">
                    <a:lumMod val="75000"/>
                  </a:schemeClr>
                </a:solidFill>
                <a:latin typeface="Consolas" panose="020B0609020204030204" pitchFamily="49" charset="0"/>
                <a:cs typeface="Consolas" panose="020B0609020204030204" pitchFamily="49" charset="0"/>
              </a:rPr>
              <a:t> false;</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if</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licencePlate</a:t>
            </a:r>
            <a:r>
              <a:rPr lang="it-IT" dirty="0">
                <a:solidFill>
                  <a:schemeClr val="accent6">
                    <a:lumMod val="75000"/>
                  </a:schemeClr>
                </a:solidFill>
                <a:latin typeface="Consolas" panose="020B0609020204030204" pitchFamily="49" charset="0"/>
                <a:cs typeface="Consolas" panose="020B0609020204030204" pitchFamily="49" charset="0"/>
              </a:rPr>
              <a:t> != </a:t>
            </a:r>
            <a:r>
              <a:rPr lang="it-IT" dirty="0" err="1">
                <a:solidFill>
                  <a:schemeClr val="accent6">
                    <a:lumMod val="75000"/>
                  </a:schemeClr>
                </a:solidFill>
                <a:latin typeface="Consolas" panose="020B0609020204030204" pitchFamily="49" charset="0"/>
                <a:cs typeface="Consolas" panose="020B0609020204030204" pitchFamily="49" charset="0"/>
              </a:rPr>
              <a:t>other.licencePlate</a:t>
            </a:r>
            <a:r>
              <a:rPr lang="it-IT"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return</a:t>
            </a:r>
            <a:r>
              <a:rPr lang="it-IT" dirty="0">
                <a:solidFill>
                  <a:schemeClr val="accent6">
                    <a:lumMod val="75000"/>
                  </a:schemeClr>
                </a:solidFill>
                <a:latin typeface="Consolas" panose="020B0609020204030204" pitchFamily="49" charset="0"/>
                <a:cs typeface="Consolas" panose="020B0609020204030204" pitchFamily="49" charset="0"/>
              </a:rPr>
              <a:t> false;</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return</a:t>
            </a:r>
            <a:r>
              <a:rPr lang="it-IT" dirty="0">
                <a:solidFill>
                  <a:schemeClr val="accent6">
                    <a:lumMod val="75000"/>
                  </a:schemeClr>
                </a:solidFill>
                <a:latin typeface="Consolas" panose="020B0609020204030204" pitchFamily="49" charset="0"/>
                <a:cs typeface="Consolas" panose="020B0609020204030204" pitchFamily="49" charset="0"/>
              </a:rPr>
              <a:t> </a:t>
            </a:r>
            <a:r>
              <a:rPr lang="it-IT" dirty="0" err="1">
                <a:solidFill>
                  <a:schemeClr val="accent6">
                    <a:lumMod val="75000"/>
                  </a:schemeClr>
                </a:solidFill>
                <a:latin typeface="Consolas" panose="020B0609020204030204" pitchFamily="49" charset="0"/>
                <a:cs typeface="Consolas" panose="020B0609020204030204" pitchFamily="49" charset="0"/>
              </a:rPr>
              <a:t>true</a:t>
            </a:r>
            <a:r>
              <a:rPr lang="it-IT" dirty="0">
                <a:solidFill>
                  <a:schemeClr val="accent6">
                    <a:lumMod val="75000"/>
                  </a:schemeClr>
                </a:solidFill>
                <a:latin typeface="Consolas" panose="020B0609020204030204" pitchFamily="49" charset="0"/>
                <a:cs typeface="Consolas" panose="020B0609020204030204" pitchFamily="49" charset="0"/>
              </a:rPr>
              <a:t>;</a:t>
            </a:r>
          </a:p>
          <a:p>
            <a:pPr marL="0" indent="0">
              <a:buNone/>
            </a:pPr>
            <a:r>
              <a:rPr lang="it-IT" dirty="0">
                <a:solidFill>
                  <a:schemeClr val="accent6">
                    <a:lumMod val="75000"/>
                  </a:schemeClr>
                </a:solidFill>
                <a:latin typeface="Consolas" panose="020B0609020204030204" pitchFamily="49" charset="0"/>
                <a:cs typeface="Consolas" panose="020B0609020204030204" pitchFamily="49" charset="0"/>
              </a:rPr>
              <a:t>	}</a:t>
            </a:r>
          </a:p>
          <a:p>
            <a:pPr marL="0" indent="0">
              <a:buNone/>
            </a:pPr>
            <a:r>
              <a:rPr lang="it-IT" dirty="0">
                <a:latin typeface="Consolas" panose="020B0609020204030204" pitchFamily="49" charset="0"/>
                <a:cs typeface="Consolas" panose="020B0609020204030204" pitchFamily="49" charset="0"/>
              </a:rPr>
              <a:t>}</a:t>
            </a:r>
          </a:p>
          <a:p>
            <a:pPr marL="0" indent="0">
              <a:buNone/>
            </a:pPr>
            <a:endParaRPr lang="it-IT" dirty="0">
              <a:latin typeface="Consolas" panose="020B0609020204030204" pitchFamily="49" charset="0"/>
              <a:cs typeface="Consolas" panose="020B0609020204030204" pitchFamily="49" charset="0"/>
            </a:endParaRPr>
          </a:p>
          <a:p>
            <a:pPr marL="0" indent="0">
              <a:buNone/>
            </a:pPr>
            <a:endParaRPr lang="it-IT"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65</a:t>
            </a:fld>
            <a:endParaRPr lang="it-IT" dirty="0"/>
          </a:p>
        </p:txBody>
      </p:sp>
    </p:spTree>
    <p:extLst>
      <p:ext uri="{BB962C8B-B14F-4D97-AF65-F5344CB8AC3E}">
        <p14:creationId xmlns:p14="http://schemas.microsoft.com/office/powerpoint/2010/main" val="4394089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p:txBody>
          <a:bodyPr>
            <a:normAutofit/>
          </a:bodyPr>
          <a:lstStyle/>
          <a:p>
            <a:r>
              <a:rPr lang="en-US" dirty="0"/>
              <a:t>Casting</a:t>
            </a:r>
            <a:endParaRPr lang="it-IT" dirty="0"/>
          </a:p>
        </p:txBody>
      </p:sp>
    </p:spTree>
    <p:extLst>
      <p:ext uri="{BB962C8B-B14F-4D97-AF65-F5344CB8AC3E}">
        <p14:creationId xmlns:p14="http://schemas.microsoft.com/office/powerpoint/2010/main" val="275799950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a:t>
            </a:r>
          </a:p>
        </p:txBody>
      </p:sp>
      <p:sp>
        <p:nvSpPr>
          <p:cNvPr id="3" name="Content Placeholder 2"/>
          <p:cNvSpPr>
            <a:spLocks noGrp="1"/>
          </p:cNvSpPr>
          <p:nvPr>
            <p:ph idx="1"/>
          </p:nvPr>
        </p:nvSpPr>
        <p:spPr>
          <a:xfrm>
            <a:off x="1981200" y="1556793"/>
            <a:ext cx="8229600" cy="4525963"/>
          </a:xfrm>
        </p:spPr>
        <p:txBody>
          <a:bodyPr>
            <a:normAutofit/>
          </a:bodyPr>
          <a:lstStyle/>
          <a:p>
            <a:r>
              <a:rPr lang="en-US" sz="2600" dirty="0"/>
              <a:t>Java is a strictly typed language. Each variable has a type!</a:t>
            </a:r>
          </a:p>
          <a:p>
            <a:pPr marL="0" indent="0">
              <a:buNone/>
            </a:pPr>
            <a:endParaRPr lang="en-US" sz="2600" dirty="0"/>
          </a:p>
          <a:p>
            <a:pPr marL="0" indent="0">
              <a:buNone/>
            </a:pPr>
            <a:r>
              <a:rPr lang="en-US" sz="2600" dirty="0"/>
              <a:t>float f;</a:t>
            </a:r>
          </a:p>
          <a:p>
            <a:pPr marL="0" indent="0">
              <a:buNone/>
            </a:pPr>
            <a:r>
              <a:rPr lang="mr-IN" sz="2600" dirty="0" err="1">
                <a:solidFill>
                  <a:srgbClr val="00B050"/>
                </a:solidFill>
                <a:latin typeface="Consolas" panose="020B0609020204030204" pitchFamily="49" charset="0"/>
              </a:rPr>
              <a:t>f</a:t>
            </a:r>
            <a:r>
              <a:rPr lang="mr-IN" sz="2600" dirty="0">
                <a:solidFill>
                  <a:srgbClr val="00B050"/>
                </a:solidFill>
                <a:latin typeface="Consolas" panose="020B0609020204030204" pitchFamily="49" charset="0"/>
              </a:rPr>
              <a:t> = 4.7; </a:t>
            </a:r>
            <a:r>
              <a:rPr lang="it-IT" sz="2600" dirty="0">
                <a:solidFill>
                  <a:srgbClr val="00B050"/>
                </a:solidFill>
                <a:latin typeface="Consolas" panose="020B0609020204030204" pitchFamily="49" charset="0"/>
              </a:rPr>
              <a:t>     			//OK!      </a:t>
            </a:r>
          </a:p>
          <a:p>
            <a:pPr marL="0" indent="0">
              <a:buNone/>
            </a:pPr>
            <a:r>
              <a:rPr lang="en-US" sz="2600" dirty="0">
                <a:solidFill>
                  <a:srgbClr val="FF0000"/>
                </a:solidFill>
                <a:latin typeface="Consolas" panose="020B0609020204030204" pitchFamily="49" charset="0"/>
                <a:cs typeface="Consolas" panose="020B0609020204030204" pitchFamily="49" charset="0"/>
              </a:rPr>
              <a:t>f = “hello!”;       //!OK </a:t>
            </a:r>
          </a:p>
          <a:p>
            <a:endParaRPr lang="it-IT" sz="2600" dirty="0"/>
          </a:p>
          <a:p>
            <a:pPr marL="0" indent="0">
              <a:buNone/>
            </a:pPr>
            <a:r>
              <a:rPr lang="mr-IN" sz="2600" dirty="0" err="1"/>
              <a:t>Car</a:t>
            </a:r>
            <a:r>
              <a:rPr lang="mr-IN" sz="2600" dirty="0"/>
              <a:t> </a:t>
            </a:r>
            <a:r>
              <a:rPr lang="mr-IN" sz="2600" dirty="0" err="1"/>
              <a:t>c</a:t>
            </a:r>
            <a:r>
              <a:rPr lang="it-IT" sz="2600" dirty="0"/>
              <a:t>;</a:t>
            </a:r>
          </a:p>
          <a:p>
            <a:pPr marL="0" indent="0">
              <a:buNone/>
            </a:pPr>
            <a:r>
              <a:rPr lang="mr-IN" sz="2600" dirty="0" err="1">
                <a:solidFill>
                  <a:srgbClr val="00B050"/>
                </a:solidFill>
                <a:latin typeface="Consolas" panose="020B0609020204030204" pitchFamily="49" charset="0"/>
              </a:rPr>
              <a:t>c</a:t>
            </a:r>
            <a:r>
              <a:rPr lang="mr-IN" sz="2600" dirty="0">
                <a:solidFill>
                  <a:srgbClr val="00B050"/>
                </a:solidFill>
                <a:latin typeface="Consolas" panose="020B0609020204030204" pitchFamily="49" charset="0"/>
              </a:rPr>
              <a:t> = new Car</a:t>
            </a:r>
            <a:r>
              <a:rPr lang="it-IT" sz="2600" dirty="0">
                <a:solidFill>
                  <a:srgbClr val="00B050"/>
                </a:solidFill>
                <a:latin typeface="Consolas" panose="020B0609020204030204" pitchFamily="49" charset="0"/>
                <a:cs typeface="Consolas" panose="020B0609020204030204" pitchFamily="49" charset="0"/>
              </a:rPr>
              <a:t>()</a:t>
            </a:r>
            <a:r>
              <a:rPr lang="mr-IN" sz="2600" dirty="0">
                <a:solidFill>
                  <a:srgbClr val="00B050"/>
                </a:solidFill>
                <a:latin typeface="Consolas" panose="020B0609020204030204" pitchFamily="49" charset="0"/>
              </a:rPr>
              <a:t>; </a:t>
            </a:r>
            <a:r>
              <a:rPr lang="it-IT" sz="2600" dirty="0">
                <a:solidFill>
                  <a:srgbClr val="00B050"/>
                </a:solidFill>
                <a:latin typeface="Consolas" panose="020B0609020204030204" pitchFamily="49" charset="0"/>
              </a:rPr>
              <a:t>     //OK!</a:t>
            </a:r>
            <a:endParaRPr lang="it-IT" sz="2600" dirty="0">
              <a:solidFill>
                <a:srgbClr val="00B050"/>
              </a:solidFill>
              <a:latin typeface="Consolas" panose="020B0609020204030204" pitchFamily="49" charset="0"/>
              <a:cs typeface="Consolas" panose="020B0609020204030204" pitchFamily="49" charset="0"/>
            </a:endParaRPr>
          </a:p>
          <a:p>
            <a:pPr marL="0" indent="0">
              <a:buNone/>
            </a:pPr>
            <a:r>
              <a:rPr lang="en-US" sz="2600" dirty="0">
                <a:solidFill>
                  <a:srgbClr val="FF0000"/>
                </a:solidFill>
                <a:latin typeface="Consolas" panose="020B0609020204030204" pitchFamily="49" charset="0"/>
                <a:cs typeface="Consolas" panose="020B0609020204030204" pitchFamily="49" charset="0"/>
              </a:rPr>
              <a:t>c = new String();  //!OK </a:t>
            </a:r>
          </a:p>
        </p:txBody>
      </p:sp>
      <p:sp>
        <p:nvSpPr>
          <p:cNvPr id="4" name="Slide Number Placeholder 3"/>
          <p:cNvSpPr>
            <a:spLocks noGrp="1"/>
          </p:cNvSpPr>
          <p:nvPr>
            <p:ph type="sldNum" sz="quarter" idx="12"/>
          </p:nvPr>
        </p:nvSpPr>
        <p:spPr/>
        <p:txBody>
          <a:bodyPr/>
          <a:lstStyle/>
          <a:p>
            <a:fld id="{D2040F39-7941-49A4-B48D-F201B18B6351}" type="slidenum">
              <a:rPr lang="it-IT" smtClean="0"/>
              <a:pPr/>
              <a:t>67</a:t>
            </a:fld>
            <a:endParaRPr lang="it-IT" dirty="0"/>
          </a:p>
        </p:txBody>
      </p:sp>
    </p:spTree>
    <p:extLst>
      <p:ext uri="{BB962C8B-B14F-4D97-AF65-F5344CB8AC3E}">
        <p14:creationId xmlns:p14="http://schemas.microsoft.com/office/powerpoint/2010/main" val="216151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Upcasting and </a:t>
            </a:r>
            <a:r>
              <a:rPr lang="en-US" dirty="0" err="1"/>
              <a:t>Downcasting</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latin typeface="Consolas"/>
                <a:cs typeface="Consolas"/>
              </a:rPr>
              <a:t>class Car {};</a:t>
            </a:r>
          </a:p>
          <a:p>
            <a:pPr marL="0" indent="0">
              <a:buNone/>
            </a:pPr>
            <a:r>
              <a:rPr lang="en-US" sz="2400" dirty="0">
                <a:latin typeface="Consolas"/>
                <a:cs typeface="Consolas"/>
              </a:rPr>
              <a:t>class </a:t>
            </a:r>
            <a:r>
              <a:rPr lang="en-US" sz="2400" dirty="0" err="1">
                <a:latin typeface="Consolas"/>
                <a:cs typeface="Consolas"/>
              </a:rPr>
              <a:t>SDCar</a:t>
            </a:r>
            <a:r>
              <a:rPr lang="en-US" sz="2400" dirty="0">
                <a:latin typeface="Consolas"/>
                <a:cs typeface="Consolas"/>
              </a:rPr>
              <a:t> extends Car {};</a:t>
            </a:r>
          </a:p>
          <a:p>
            <a:pPr marL="0" indent="0">
              <a:buNone/>
            </a:pPr>
            <a:endParaRPr lang="en-US" sz="2400" dirty="0">
              <a:latin typeface="Consolas"/>
              <a:cs typeface="Consolas"/>
            </a:endParaRPr>
          </a:p>
          <a:p>
            <a:pPr marL="0" indent="0">
              <a:buNone/>
            </a:pPr>
            <a:r>
              <a:rPr lang="en-US" sz="2400" dirty="0">
                <a:latin typeface="Consolas"/>
                <a:cs typeface="Consolas"/>
              </a:rPr>
              <a:t>Car c1 = new Car();      // OK!</a:t>
            </a:r>
          </a:p>
          <a:p>
            <a:pPr marL="0" indent="0">
              <a:buNone/>
            </a:pPr>
            <a:r>
              <a:rPr lang="en-US" sz="2400" dirty="0" err="1">
                <a:latin typeface="Consolas"/>
                <a:cs typeface="Consolas"/>
              </a:rPr>
              <a:t>SDcar</a:t>
            </a:r>
            <a:r>
              <a:rPr lang="en-US" sz="2400" dirty="0">
                <a:latin typeface="Consolas"/>
                <a:cs typeface="Consolas"/>
              </a:rPr>
              <a:t> c2 = new </a:t>
            </a:r>
            <a:r>
              <a:rPr lang="en-US" sz="2400" dirty="0" err="1">
                <a:latin typeface="Consolas"/>
                <a:cs typeface="Consolas"/>
              </a:rPr>
              <a:t>SDCar</a:t>
            </a:r>
            <a:r>
              <a:rPr lang="en-US" sz="2400" dirty="0">
                <a:latin typeface="Consolas"/>
                <a:cs typeface="Consolas"/>
              </a:rPr>
              <a:t> (); // OK!</a:t>
            </a:r>
          </a:p>
          <a:p>
            <a:pPr marL="0" indent="0">
              <a:buNone/>
            </a:pPr>
            <a:endParaRPr lang="en-US" sz="2400" dirty="0">
              <a:latin typeface="Consolas"/>
              <a:cs typeface="Consolas"/>
            </a:endParaRPr>
          </a:p>
          <a:p>
            <a:pPr marL="0" indent="0">
              <a:buNone/>
            </a:pPr>
            <a:r>
              <a:rPr lang="en-US" sz="2400" dirty="0">
                <a:solidFill>
                  <a:schemeClr val="accent6">
                    <a:lumMod val="75000"/>
                  </a:schemeClr>
                </a:solidFill>
                <a:latin typeface="Consolas"/>
                <a:cs typeface="Consolas"/>
              </a:rPr>
              <a:t>But also</a:t>
            </a:r>
            <a:r>
              <a:rPr lang="mr-IN" sz="2400" dirty="0">
                <a:solidFill>
                  <a:schemeClr val="accent6">
                    <a:lumMod val="75000"/>
                  </a:schemeClr>
                </a:solidFill>
                <a:latin typeface="Consolas"/>
                <a:cs typeface="Consolas"/>
              </a:rPr>
              <a:t>…</a:t>
            </a:r>
            <a:endParaRPr lang="it-IT" sz="2400" dirty="0">
              <a:solidFill>
                <a:schemeClr val="accent6">
                  <a:lumMod val="75000"/>
                </a:schemeClr>
              </a:solidFill>
              <a:latin typeface="Consolas"/>
              <a:cs typeface="Consolas"/>
            </a:endParaRPr>
          </a:p>
          <a:p>
            <a:pPr marL="0" indent="0">
              <a:buNone/>
            </a:pPr>
            <a:r>
              <a:rPr lang="it-IT" sz="2400" dirty="0">
                <a:solidFill>
                  <a:schemeClr val="accent6">
                    <a:lumMod val="75000"/>
                  </a:schemeClr>
                </a:solidFill>
                <a:latin typeface="Consolas"/>
                <a:cs typeface="Consolas"/>
              </a:rPr>
              <a:t>Car c3 = new </a:t>
            </a:r>
            <a:r>
              <a:rPr lang="it-IT" sz="2400" dirty="0" err="1">
                <a:solidFill>
                  <a:schemeClr val="accent6">
                    <a:lumMod val="75000"/>
                  </a:schemeClr>
                </a:solidFill>
                <a:latin typeface="Consolas"/>
                <a:cs typeface="Consolas"/>
              </a:rPr>
              <a:t>SDcar</a:t>
            </a:r>
            <a:r>
              <a:rPr lang="it-IT" sz="2400" dirty="0">
                <a:solidFill>
                  <a:schemeClr val="accent6">
                    <a:lumMod val="75000"/>
                  </a:schemeClr>
                </a:solidFill>
                <a:latin typeface="Consolas"/>
                <a:cs typeface="Consolas"/>
              </a:rPr>
              <a:t>();   </a:t>
            </a:r>
            <a:endParaRPr lang="en-US" sz="2400" dirty="0">
              <a:solidFill>
                <a:schemeClr val="accent6">
                  <a:lumMod val="75000"/>
                </a:schemeClr>
              </a:solidFill>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68</a:t>
            </a:fld>
            <a:endParaRPr lang="it-IT" dirty="0"/>
          </a:p>
        </p:txBody>
      </p:sp>
    </p:spTree>
    <p:extLst>
      <p:ext uri="{BB962C8B-B14F-4D97-AF65-F5344CB8AC3E}">
        <p14:creationId xmlns:p14="http://schemas.microsoft.com/office/powerpoint/2010/main" val="231585356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Upcasting and </a:t>
            </a:r>
            <a:r>
              <a:rPr lang="en-US" dirty="0" err="1"/>
              <a:t>Downcasting</a:t>
            </a:r>
            <a:endParaRPr lang="en-US" dirty="0"/>
          </a:p>
        </p:txBody>
      </p:sp>
      <p:sp>
        <p:nvSpPr>
          <p:cNvPr id="3" name="Content Placeholder 2"/>
          <p:cNvSpPr>
            <a:spLocks noGrp="1"/>
          </p:cNvSpPr>
          <p:nvPr>
            <p:ph sz="half" idx="1"/>
          </p:nvPr>
        </p:nvSpPr>
        <p:spPr/>
        <p:txBody>
          <a:bodyPr>
            <a:normAutofit/>
          </a:bodyPr>
          <a:lstStyle/>
          <a:p>
            <a:pPr marL="0" indent="0">
              <a:buNone/>
            </a:pPr>
            <a:r>
              <a:rPr lang="it-IT" sz="2000" dirty="0">
                <a:solidFill>
                  <a:srgbClr val="E46C0A"/>
                </a:solidFill>
                <a:latin typeface="Courier"/>
                <a:cs typeface="Courier"/>
              </a:rPr>
              <a:t>Car c3 = new </a:t>
            </a:r>
            <a:r>
              <a:rPr lang="it-IT" sz="2000" dirty="0" err="1">
                <a:solidFill>
                  <a:srgbClr val="E46C0A"/>
                </a:solidFill>
                <a:latin typeface="Courier"/>
                <a:cs typeface="Courier"/>
              </a:rPr>
              <a:t>SDcar</a:t>
            </a:r>
            <a:r>
              <a:rPr lang="it-IT" sz="2000" dirty="0">
                <a:solidFill>
                  <a:srgbClr val="E46C0A"/>
                </a:solidFill>
                <a:latin typeface="Courier"/>
                <a:cs typeface="Courier"/>
              </a:rPr>
              <a:t>(); </a:t>
            </a:r>
          </a:p>
          <a:p>
            <a:pPr marL="0" indent="0">
              <a:buNone/>
            </a:pPr>
            <a:r>
              <a:rPr lang="en-US" sz="2000" dirty="0"/>
              <a:t>Specialization defines a sub-typing relationship (</a:t>
            </a:r>
            <a:r>
              <a:rPr lang="en-US" sz="2000" dirty="0">
                <a:solidFill>
                  <a:srgbClr val="E46C0A"/>
                </a:solidFill>
              </a:rPr>
              <a:t>is a </a:t>
            </a:r>
            <a:r>
              <a:rPr lang="en-US" sz="2000" dirty="0"/>
              <a:t>). </a:t>
            </a:r>
          </a:p>
          <a:p>
            <a:pPr marL="0" indent="0">
              <a:buNone/>
            </a:pPr>
            <a:r>
              <a:rPr lang="en-US" sz="2000" dirty="0">
                <a:solidFill>
                  <a:srgbClr val="E46C0A"/>
                </a:solidFill>
              </a:rPr>
              <a:t>All </a:t>
            </a:r>
            <a:r>
              <a:rPr lang="en-US" sz="2000" dirty="0" err="1">
                <a:solidFill>
                  <a:srgbClr val="E46C0A"/>
                </a:solidFill>
              </a:rPr>
              <a:t>SDCar</a:t>
            </a:r>
            <a:r>
              <a:rPr lang="en-US" sz="2000" dirty="0">
                <a:solidFill>
                  <a:srgbClr val="E46C0A"/>
                </a:solidFill>
              </a:rPr>
              <a:t>(s) are Car(s). Not all Car(s) are </a:t>
            </a:r>
            <a:r>
              <a:rPr lang="en-US" sz="2000" dirty="0" err="1">
                <a:solidFill>
                  <a:srgbClr val="E46C0A"/>
                </a:solidFill>
              </a:rPr>
              <a:t>SDCar</a:t>
            </a:r>
            <a:r>
              <a:rPr lang="en-US" sz="2000" dirty="0">
                <a:solidFill>
                  <a:srgbClr val="E46C0A"/>
                </a:solidFill>
              </a:rPr>
              <a:t>(s).</a:t>
            </a:r>
          </a:p>
          <a:p>
            <a:pPr marL="0" indent="0">
              <a:buNone/>
            </a:pPr>
            <a:endParaRPr lang="en-US" sz="2000" dirty="0">
              <a:solidFill>
                <a:srgbClr val="E46C0A"/>
              </a:solidFill>
            </a:endParaRPr>
          </a:p>
          <a:p>
            <a:pPr marL="0" indent="0">
              <a:buNone/>
            </a:pPr>
            <a:r>
              <a:rPr lang="en-US" sz="2000" dirty="0">
                <a:solidFill>
                  <a:srgbClr val="E46C0A"/>
                </a:solidFill>
              </a:rPr>
              <a:t>Upcasting and </a:t>
            </a:r>
            <a:r>
              <a:rPr lang="en-US" sz="2000" dirty="0" err="1">
                <a:solidFill>
                  <a:srgbClr val="E46C0A"/>
                </a:solidFill>
              </a:rPr>
              <a:t>downcasting</a:t>
            </a:r>
            <a:r>
              <a:rPr lang="en-US" sz="2000" dirty="0">
                <a:solidFill>
                  <a:srgbClr val="E46C0A"/>
                </a:solidFill>
              </a:rPr>
              <a:t> refer to the possibility of changing the reference type of a given object. </a:t>
            </a:r>
            <a:r>
              <a:rPr lang="en-US" sz="2000" dirty="0"/>
              <a:t>Upcasting consists in using more general references, while </a:t>
            </a:r>
            <a:r>
              <a:rPr lang="en-US" sz="2000" dirty="0" err="1"/>
              <a:t>downcasting</a:t>
            </a:r>
            <a:r>
              <a:rPr lang="en-US" sz="2000" dirty="0"/>
              <a:t> more specific references.</a:t>
            </a:r>
          </a:p>
          <a:p>
            <a:pPr marL="0" indent="0">
              <a:buNone/>
            </a:pPr>
            <a:endParaRPr lang="en-US" dirty="0"/>
          </a:p>
        </p:txBody>
      </p:sp>
      <p:sp>
        <p:nvSpPr>
          <p:cNvPr id="21" name="Oval 20">
            <a:extLst>
              <a:ext uri="{FF2B5EF4-FFF2-40B4-BE49-F238E27FC236}">
                <a16:creationId xmlns:a16="http://schemas.microsoft.com/office/drawing/2014/main" id="{3CC283EF-97FB-BB47-B082-4D1D6B22F89B}"/>
              </a:ext>
            </a:extLst>
          </p:cNvPr>
          <p:cNvSpPr/>
          <p:nvPr/>
        </p:nvSpPr>
        <p:spPr>
          <a:xfrm>
            <a:off x="5987480" y="2916325"/>
            <a:ext cx="4680520" cy="3312368"/>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2E308D6-2A6B-4E43-8914-C2CCE97A07C1}"/>
              </a:ext>
            </a:extLst>
          </p:cNvPr>
          <p:cNvSpPr/>
          <p:nvPr/>
        </p:nvSpPr>
        <p:spPr>
          <a:xfrm>
            <a:off x="7211616" y="3866069"/>
            <a:ext cx="2960712" cy="2024608"/>
          </a:xfrm>
          <a:prstGeom prst="ellipse">
            <a:avLst/>
          </a:prstGeom>
          <a:solidFill>
            <a:schemeClr val="tx2">
              <a:lumMod val="40000"/>
              <a:lumOff val="60000"/>
            </a:schemeClr>
          </a:solidFill>
          <a:ln>
            <a:solidFill>
              <a:schemeClr val="accent5">
                <a:lumMod val="40000"/>
                <a:lumOff val="6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79646"/>
              </a:solidFill>
            </a:endParaRPr>
          </a:p>
        </p:txBody>
      </p:sp>
      <p:sp>
        <p:nvSpPr>
          <p:cNvPr id="23" name="TextBox 22">
            <a:extLst>
              <a:ext uri="{FF2B5EF4-FFF2-40B4-BE49-F238E27FC236}">
                <a16:creationId xmlns:a16="http://schemas.microsoft.com/office/drawing/2014/main" id="{05A40FA8-3D50-4645-9593-380830093D75}"/>
              </a:ext>
            </a:extLst>
          </p:cNvPr>
          <p:cNvSpPr txBox="1"/>
          <p:nvPr/>
        </p:nvSpPr>
        <p:spPr>
          <a:xfrm>
            <a:off x="8651777" y="5090205"/>
            <a:ext cx="978153" cy="369332"/>
          </a:xfrm>
          <a:prstGeom prst="rect">
            <a:avLst/>
          </a:prstGeom>
          <a:noFill/>
        </p:spPr>
        <p:txBody>
          <a:bodyPr wrap="none" rtlCol="0">
            <a:spAutoFit/>
          </a:bodyPr>
          <a:lstStyle/>
          <a:p>
            <a:r>
              <a:rPr lang="en-US" dirty="0" err="1"/>
              <a:t>SDCar</a:t>
            </a:r>
            <a:r>
              <a:rPr lang="en-US" dirty="0"/>
              <a:t>(s)</a:t>
            </a:r>
          </a:p>
        </p:txBody>
      </p:sp>
      <p:cxnSp>
        <p:nvCxnSpPr>
          <p:cNvPr id="24" name="Straight Arrow Connector 23">
            <a:extLst>
              <a:ext uri="{FF2B5EF4-FFF2-40B4-BE49-F238E27FC236}">
                <a16:creationId xmlns:a16="http://schemas.microsoft.com/office/drawing/2014/main" id="{536C0AE3-A645-8844-926D-2F2A44FAACB3}"/>
              </a:ext>
            </a:extLst>
          </p:cNvPr>
          <p:cNvCxnSpPr/>
          <p:nvPr/>
        </p:nvCxnSpPr>
        <p:spPr>
          <a:xfrm>
            <a:off x="6851576" y="3938077"/>
            <a:ext cx="1368152" cy="86409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AC3D86AC-232B-1642-AF50-A75917E4776D}"/>
              </a:ext>
            </a:extLst>
          </p:cNvPr>
          <p:cNvCxnSpPr/>
          <p:nvPr/>
        </p:nvCxnSpPr>
        <p:spPr>
          <a:xfrm flipH="1" flipV="1">
            <a:off x="7499648" y="3578037"/>
            <a:ext cx="1224136" cy="79208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6" name="TextBox 25">
            <a:extLst>
              <a:ext uri="{FF2B5EF4-FFF2-40B4-BE49-F238E27FC236}">
                <a16:creationId xmlns:a16="http://schemas.microsoft.com/office/drawing/2014/main" id="{C0929053-762E-1C40-B8FF-55541B16A9F1}"/>
              </a:ext>
            </a:extLst>
          </p:cNvPr>
          <p:cNvSpPr txBox="1"/>
          <p:nvPr/>
        </p:nvSpPr>
        <p:spPr>
          <a:xfrm>
            <a:off x="8003705" y="3434021"/>
            <a:ext cx="829825" cy="369332"/>
          </a:xfrm>
          <a:prstGeom prst="rect">
            <a:avLst/>
          </a:prstGeom>
          <a:noFill/>
        </p:spPr>
        <p:txBody>
          <a:bodyPr wrap="none" rtlCol="0">
            <a:spAutoFit/>
          </a:bodyPr>
          <a:lstStyle/>
          <a:p>
            <a:r>
              <a:rPr lang="en-US" dirty="0" err="1"/>
              <a:t>Upcast</a:t>
            </a:r>
            <a:endParaRPr lang="en-US" dirty="0"/>
          </a:p>
        </p:txBody>
      </p:sp>
      <p:sp>
        <p:nvSpPr>
          <p:cNvPr id="27" name="TextBox 26">
            <a:extLst>
              <a:ext uri="{FF2B5EF4-FFF2-40B4-BE49-F238E27FC236}">
                <a16:creationId xmlns:a16="http://schemas.microsoft.com/office/drawing/2014/main" id="{66B99B2A-1CA6-054D-97E6-AAC0C2F80281}"/>
              </a:ext>
            </a:extLst>
          </p:cNvPr>
          <p:cNvSpPr txBox="1"/>
          <p:nvPr/>
        </p:nvSpPr>
        <p:spPr>
          <a:xfrm>
            <a:off x="6203505" y="4298117"/>
            <a:ext cx="1110475" cy="369332"/>
          </a:xfrm>
          <a:prstGeom prst="rect">
            <a:avLst/>
          </a:prstGeom>
          <a:noFill/>
        </p:spPr>
        <p:txBody>
          <a:bodyPr wrap="none" rtlCol="0">
            <a:spAutoFit/>
          </a:bodyPr>
          <a:lstStyle/>
          <a:p>
            <a:r>
              <a:rPr lang="en-US" dirty="0"/>
              <a:t>Downcast</a:t>
            </a:r>
          </a:p>
        </p:txBody>
      </p:sp>
      <p:sp>
        <p:nvSpPr>
          <p:cNvPr id="28" name="Slide Number Placeholder 3">
            <a:extLst>
              <a:ext uri="{FF2B5EF4-FFF2-40B4-BE49-F238E27FC236}">
                <a16:creationId xmlns:a16="http://schemas.microsoft.com/office/drawing/2014/main" id="{A51E52F2-99E9-484D-B58C-C08A56DD4B4A}"/>
              </a:ext>
            </a:extLst>
          </p:cNvPr>
          <p:cNvSpPr>
            <a:spLocks noGrp="1"/>
          </p:cNvSpPr>
          <p:nvPr>
            <p:ph type="sldNum" sz="quarter" idx="12"/>
          </p:nvPr>
        </p:nvSpPr>
        <p:spPr>
          <a:xfrm>
            <a:off x="5817810" y="6489027"/>
            <a:ext cx="4850191" cy="365125"/>
          </a:xfrm>
        </p:spPr>
        <p:txBody>
          <a:bodyPr/>
          <a:lstStyle/>
          <a:p>
            <a:fld id="{D2040F39-7941-49A4-B48D-F201B18B6351}" type="slidenum">
              <a:rPr lang="it-IT" smtClean="0"/>
              <a:pPr/>
              <a:t>69</a:t>
            </a:fld>
            <a:endParaRPr lang="it-IT" dirty="0"/>
          </a:p>
        </p:txBody>
      </p:sp>
      <p:sp>
        <p:nvSpPr>
          <p:cNvPr id="29" name="TextBox 28">
            <a:extLst>
              <a:ext uri="{FF2B5EF4-FFF2-40B4-BE49-F238E27FC236}">
                <a16:creationId xmlns:a16="http://schemas.microsoft.com/office/drawing/2014/main" id="{0E94BEBD-E595-684B-8C5E-F0CDF79B7123}"/>
              </a:ext>
            </a:extLst>
          </p:cNvPr>
          <p:cNvSpPr txBox="1"/>
          <p:nvPr/>
        </p:nvSpPr>
        <p:spPr>
          <a:xfrm>
            <a:off x="9240626" y="6048829"/>
            <a:ext cx="729687" cy="369332"/>
          </a:xfrm>
          <a:prstGeom prst="rect">
            <a:avLst/>
          </a:prstGeom>
          <a:noFill/>
        </p:spPr>
        <p:txBody>
          <a:bodyPr wrap="none" rtlCol="0">
            <a:spAutoFit/>
          </a:bodyPr>
          <a:lstStyle/>
          <a:p>
            <a:r>
              <a:rPr lang="en-US" dirty="0"/>
              <a:t>Car(s)</a:t>
            </a:r>
          </a:p>
        </p:txBody>
      </p:sp>
    </p:spTree>
    <p:extLst>
      <p:ext uri="{BB962C8B-B14F-4D97-AF65-F5344CB8AC3E}">
        <p14:creationId xmlns:p14="http://schemas.microsoft.com/office/powerpoint/2010/main" val="13092798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Object destruction</a:t>
            </a:r>
          </a:p>
        </p:txBody>
      </p:sp>
      <p:sp>
        <p:nvSpPr>
          <p:cNvPr id="3" name="Content Placeholder 2"/>
          <p:cNvSpPr>
            <a:spLocks noGrp="1"/>
          </p:cNvSpPr>
          <p:nvPr>
            <p:ph idx="1"/>
          </p:nvPr>
        </p:nvSpPr>
        <p:spPr/>
        <p:txBody>
          <a:bodyPr/>
          <a:lstStyle/>
          <a:p>
            <a:r>
              <a:rPr lang="en-US" sz="2000" dirty="0"/>
              <a:t>It is no longer a programmer concern. Java supports </a:t>
            </a:r>
            <a:r>
              <a:rPr lang="en-US" sz="2000" i="1" dirty="0">
                <a:solidFill>
                  <a:schemeClr val="accent6">
                    <a:lumMod val="75000"/>
                  </a:schemeClr>
                </a:solidFill>
              </a:rPr>
              <a:t>Automatic</a:t>
            </a:r>
            <a:r>
              <a:rPr lang="en-US" sz="2000" dirty="0"/>
              <a:t> </a:t>
            </a:r>
            <a:r>
              <a:rPr lang="en-US" sz="2000" i="1" dirty="0">
                <a:solidFill>
                  <a:schemeClr val="accent6">
                    <a:lumMod val="75000"/>
                  </a:schemeClr>
                </a:solidFill>
              </a:rPr>
              <a:t>Garbage Collection </a:t>
            </a:r>
            <a:r>
              <a:rPr lang="en-US" sz="2000" i="1" dirty="0"/>
              <a:t>(an automatic way for de-allocating unreferenced objects)</a:t>
            </a:r>
          </a:p>
          <a:p>
            <a:endParaRPr lang="en-US" dirty="0"/>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a:t>
            </a:fld>
            <a:endParaRPr lang="it-IT" dirty="0"/>
          </a:p>
        </p:txBody>
      </p:sp>
      <p:pic>
        <p:nvPicPr>
          <p:cNvPr id="5" name="Picture 4" descr="Screen Shot 2017-02-09 at 18.28.52.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287688" y="2708920"/>
            <a:ext cx="5806827" cy="3672408"/>
          </a:xfrm>
          <a:prstGeom prst="rect">
            <a:avLst/>
          </a:prstGeom>
        </p:spPr>
      </p:pic>
    </p:spTree>
    <p:extLst>
      <p:ext uri="{BB962C8B-B14F-4D97-AF65-F5344CB8AC3E}">
        <p14:creationId xmlns:p14="http://schemas.microsoft.com/office/powerpoint/2010/main" val="3396979115"/>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4092E1-0254-6844-992F-AC9A26DADDCF}"/>
              </a:ext>
            </a:extLst>
          </p:cNvPr>
          <p:cNvSpPr>
            <a:spLocks noGrp="1"/>
          </p:cNvSpPr>
          <p:nvPr>
            <p:ph type="title"/>
          </p:nvPr>
        </p:nvSpPr>
        <p:spPr/>
        <p:txBody>
          <a:bodyPr/>
          <a:lstStyle/>
          <a:p>
            <a:r>
              <a:rPr lang="en-US" dirty="0"/>
              <a:t>Upcasting and </a:t>
            </a:r>
            <a:r>
              <a:rPr lang="en-US" dirty="0" err="1"/>
              <a:t>Downcasting</a:t>
            </a:r>
            <a:endParaRPr lang="it-IT" dirty="0"/>
          </a:p>
        </p:txBody>
      </p:sp>
      <p:sp>
        <p:nvSpPr>
          <p:cNvPr id="4" name="Slide Number Placeholder 3">
            <a:extLst>
              <a:ext uri="{FF2B5EF4-FFF2-40B4-BE49-F238E27FC236}">
                <a16:creationId xmlns:a16="http://schemas.microsoft.com/office/drawing/2014/main" id="{188EE299-2450-5245-927F-4E7D565519F9}"/>
              </a:ext>
            </a:extLst>
          </p:cNvPr>
          <p:cNvSpPr>
            <a:spLocks noGrp="1"/>
          </p:cNvSpPr>
          <p:nvPr>
            <p:ph type="sldNum" sz="quarter" idx="12"/>
          </p:nvPr>
        </p:nvSpPr>
        <p:spPr/>
        <p:txBody>
          <a:bodyPr/>
          <a:lstStyle/>
          <a:p>
            <a:fld id="{D2040F39-7941-49A4-B48D-F201B18B6351}" type="slidenum">
              <a:rPr lang="it-IT" smtClean="0"/>
              <a:pPr/>
              <a:t>70</a:t>
            </a:fld>
            <a:endParaRPr lang="it-IT" dirty="0"/>
          </a:p>
        </p:txBody>
      </p:sp>
      <p:sp>
        <p:nvSpPr>
          <p:cNvPr id="5" name="Oval 4">
            <a:extLst>
              <a:ext uri="{FF2B5EF4-FFF2-40B4-BE49-F238E27FC236}">
                <a16:creationId xmlns:a16="http://schemas.microsoft.com/office/drawing/2014/main" id="{7D85F0D9-A3C9-294D-86E8-5FF7321DBE49}"/>
              </a:ext>
            </a:extLst>
          </p:cNvPr>
          <p:cNvSpPr/>
          <p:nvPr/>
        </p:nvSpPr>
        <p:spPr>
          <a:xfrm>
            <a:off x="4676533" y="2492896"/>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6" name="Oval 5">
            <a:extLst>
              <a:ext uri="{FF2B5EF4-FFF2-40B4-BE49-F238E27FC236}">
                <a16:creationId xmlns:a16="http://schemas.microsoft.com/office/drawing/2014/main" id="{85B48091-21DF-DC43-A983-C83EEFFAFBC2}"/>
              </a:ext>
            </a:extLst>
          </p:cNvPr>
          <p:cNvSpPr/>
          <p:nvPr/>
        </p:nvSpPr>
        <p:spPr>
          <a:xfrm>
            <a:off x="5180589" y="2492896"/>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7" name="Oval 6">
            <a:extLst>
              <a:ext uri="{FF2B5EF4-FFF2-40B4-BE49-F238E27FC236}">
                <a16:creationId xmlns:a16="http://schemas.microsoft.com/office/drawing/2014/main" id="{DC1C827C-A433-A34B-949A-A9F6564FAEB0}"/>
              </a:ext>
            </a:extLst>
          </p:cNvPr>
          <p:cNvSpPr/>
          <p:nvPr/>
        </p:nvSpPr>
        <p:spPr>
          <a:xfrm>
            <a:off x="4676533" y="3386113"/>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8" name="Oval 7">
            <a:extLst>
              <a:ext uri="{FF2B5EF4-FFF2-40B4-BE49-F238E27FC236}">
                <a16:creationId xmlns:a16="http://schemas.microsoft.com/office/drawing/2014/main" id="{8AE84583-CDD8-674E-ACEA-A9111BBC5F14}"/>
              </a:ext>
            </a:extLst>
          </p:cNvPr>
          <p:cNvSpPr/>
          <p:nvPr/>
        </p:nvSpPr>
        <p:spPr>
          <a:xfrm>
            <a:off x="5180589" y="3386113"/>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9" name="Oval 8">
            <a:extLst>
              <a:ext uri="{FF2B5EF4-FFF2-40B4-BE49-F238E27FC236}">
                <a16:creationId xmlns:a16="http://schemas.microsoft.com/office/drawing/2014/main" id="{B35AAF67-304B-5041-B9E4-31618AC1476D}"/>
              </a:ext>
            </a:extLst>
          </p:cNvPr>
          <p:cNvSpPr/>
          <p:nvPr/>
        </p:nvSpPr>
        <p:spPr>
          <a:xfrm>
            <a:off x="4664872" y="4279330"/>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0" name="Oval 9">
            <a:extLst>
              <a:ext uri="{FF2B5EF4-FFF2-40B4-BE49-F238E27FC236}">
                <a16:creationId xmlns:a16="http://schemas.microsoft.com/office/drawing/2014/main" id="{0C90AAD4-3FCA-2B42-938B-5E27E028A069}"/>
              </a:ext>
            </a:extLst>
          </p:cNvPr>
          <p:cNvSpPr/>
          <p:nvPr/>
        </p:nvSpPr>
        <p:spPr>
          <a:xfrm>
            <a:off x="5168928" y="4279330"/>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1" name="Oval 10">
            <a:extLst>
              <a:ext uri="{FF2B5EF4-FFF2-40B4-BE49-F238E27FC236}">
                <a16:creationId xmlns:a16="http://schemas.microsoft.com/office/drawing/2014/main" id="{22663CA2-EC15-C248-BC44-F5BB9C5F197B}"/>
              </a:ext>
            </a:extLst>
          </p:cNvPr>
          <p:cNvSpPr/>
          <p:nvPr/>
        </p:nvSpPr>
        <p:spPr>
          <a:xfrm>
            <a:off x="2766721" y="2463775"/>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2" name="Oval 11">
            <a:extLst>
              <a:ext uri="{FF2B5EF4-FFF2-40B4-BE49-F238E27FC236}">
                <a16:creationId xmlns:a16="http://schemas.microsoft.com/office/drawing/2014/main" id="{5538875D-7606-A048-A89E-F2356112EFA2}"/>
              </a:ext>
            </a:extLst>
          </p:cNvPr>
          <p:cNvSpPr/>
          <p:nvPr/>
        </p:nvSpPr>
        <p:spPr>
          <a:xfrm>
            <a:off x="3270777" y="2463775"/>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3" name="Oval 12">
            <a:extLst>
              <a:ext uri="{FF2B5EF4-FFF2-40B4-BE49-F238E27FC236}">
                <a16:creationId xmlns:a16="http://schemas.microsoft.com/office/drawing/2014/main" id="{C020B478-1291-9F47-ABB7-B43525BD7BCE}"/>
              </a:ext>
            </a:extLst>
          </p:cNvPr>
          <p:cNvSpPr/>
          <p:nvPr/>
        </p:nvSpPr>
        <p:spPr>
          <a:xfrm>
            <a:off x="2766721" y="3356992"/>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4" name="Oval 13">
            <a:extLst>
              <a:ext uri="{FF2B5EF4-FFF2-40B4-BE49-F238E27FC236}">
                <a16:creationId xmlns:a16="http://schemas.microsoft.com/office/drawing/2014/main" id="{A2013B74-2A7D-6942-82CE-7D62A1EDE92B}"/>
              </a:ext>
            </a:extLst>
          </p:cNvPr>
          <p:cNvSpPr/>
          <p:nvPr/>
        </p:nvSpPr>
        <p:spPr>
          <a:xfrm>
            <a:off x="3270777" y="3356992"/>
            <a:ext cx="360040" cy="792088"/>
          </a:xfrm>
          <a:prstGeom prst="ellipse">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15" name="TextBox 14">
            <a:extLst>
              <a:ext uri="{FF2B5EF4-FFF2-40B4-BE49-F238E27FC236}">
                <a16:creationId xmlns:a16="http://schemas.microsoft.com/office/drawing/2014/main" id="{94C771A9-F182-6D42-B4B9-DE5B82884D29}"/>
              </a:ext>
            </a:extLst>
          </p:cNvPr>
          <p:cNvSpPr txBox="1"/>
          <p:nvPr/>
        </p:nvSpPr>
        <p:spPr>
          <a:xfrm>
            <a:off x="2520444" y="1632972"/>
            <a:ext cx="1634935" cy="646331"/>
          </a:xfrm>
          <a:prstGeom prst="rect">
            <a:avLst/>
          </a:prstGeom>
          <a:noFill/>
        </p:spPr>
        <p:txBody>
          <a:bodyPr wrap="none" rtlCol="0">
            <a:spAutoFit/>
          </a:bodyPr>
          <a:lstStyle/>
          <a:p>
            <a:r>
              <a:rPr lang="it-IT" dirty="0"/>
              <a:t>More general </a:t>
            </a:r>
          </a:p>
          <a:p>
            <a:r>
              <a:rPr lang="it-IT" dirty="0"/>
              <a:t>Reference (Car)</a:t>
            </a:r>
          </a:p>
        </p:txBody>
      </p:sp>
      <p:sp>
        <p:nvSpPr>
          <p:cNvPr id="16" name="TextBox 15">
            <a:extLst>
              <a:ext uri="{FF2B5EF4-FFF2-40B4-BE49-F238E27FC236}">
                <a16:creationId xmlns:a16="http://schemas.microsoft.com/office/drawing/2014/main" id="{7FABA1B5-F561-C644-8CB2-CC388AAC9902}"/>
              </a:ext>
            </a:extLst>
          </p:cNvPr>
          <p:cNvSpPr txBox="1"/>
          <p:nvPr/>
        </p:nvSpPr>
        <p:spPr>
          <a:xfrm>
            <a:off x="4430256" y="1632972"/>
            <a:ext cx="1883401" cy="646331"/>
          </a:xfrm>
          <a:prstGeom prst="rect">
            <a:avLst/>
          </a:prstGeom>
          <a:noFill/>
        </p:spPr>
        <p:txBody>
          <a:bodyPr wrap="none" rtlCol="0">
            <a:spAutoFit/>
          </a:bodyPr>
          <a:lstStyle/>
          <a:p>
            <a:r>
              <a:rPr lang="it-IT" dirty="0"/>
              <a:t>More </a:t>
            </a:r>
            <a:r>
              <a:rPr lang="it-IT" dirty="0" err="1"/>
              <a:t>specific</a:t>
            </a:r>
            <a:r>
              <a:rPr lang="it-IT" dirty="0"/>
              <a:t> </a:t>
            </a:r>
          </a:p>
          <a:p>
            <a:r>
              <a:rPr lang="it-IT" dirty="0"/>
              <a:t>Reference (</a:t>
            </a:r>
            <a:r>
              <a:rPr lang="it-IT" dirty="0" err="1"/>
              <a:t>SDCar</a:t>
            </a:r>
            <a:r>
              <a:rPr lang="it-IT" dirty="0"/>
              <a:t>)</a:t>
            </a:r>
          </a:p>
        </p:txBody>
      </p:sp>
      <p:sp>
        <p:nvSpPr>
          <p:cNvPr id="17" name="Rounded Rectangle 16">
            <a:extLst>
              <a:ext uri="{FF2B5EF4-FFF2-40B4-BE49-F238E27FC236}">
                <a16:creationId xmlns:a16="http://schemas.microsoft.com/office/drawing/2014/main" id="{70D2FC21-CC2F-4246-A437-9100BF8D29B9}"/>
              </a:ext>
            </a:extLst>
          </p:cNvPr>
          <p:cNvSpPr/>
          <p:nvPr/>
        </p:nvSpPr>
        <p:spPr>
          <a:xfrm>
            <a:off x="2514694" y="2298316"/>
            <a:ext cx="1349059" cy="2066789"/>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8" name="Rounded Rectangle 17">
            <a:extLst>
              <a:ext uri="{FF2B5EF4-FFF2-40B4-BE49-F238E27FC236}">
                <a16:creationId xmlns:a16="http://schemas.microsoft.com/office/drawing/2014/main" id="{E998E79A-BA8F-0C4C-95C9-C1385BB07E16}"/>
              </a:ext>
            </a:extLst>
          </p:cNvPr>
          <p:cNvSpPr/>
          <p:nvPr/>
        </p:nvSpPr>
        <p:spPr>
          <a:xfrm>
            <a:off x="4436638" y="2298316"/>
            <a:ext cx="1299323" cy="2930885"/>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9" name="Oval 18">
            <a:extLst>
              <a:ext uri="{FF2B5EF4-FFF2-40B4-BE49-F238E27FC236}">
                <a16:creationId xmlns:a16="http://schemas.microsoft.com/office/drawing/2014/main" id="{ECFB8102-9F9C-FA4E-9379-3A0D1EF76A9E}"/>
              </a:ext>
            </a:extLst>
          </p:cNvPr>
          <p:cNvSpPr/>
          <p:nvPr/>
        </p:nvSpPr>
        <p:spPr>
          <a:xfrm>
            <a:off x="8136096" y="2492896"/>
            <a:ext cx="360040" cy="792088"/>
          </a:xfrm>
          <a:prstGeom prst="ellipse">
            <a:avLst/>
          </a:prstGeom>
          <a:solidFill>
            <a:schemeClr val="accent3">
              <a:lumMod val="40000"/>
              <a:lumOff val="6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0" name="Oval 19">
            <a:extLst>
              <a:ext uri="{FF2B5EF4-FFF2-40B4-BE49-F238E27FC236}">
                <a16:creationId xmlns:a16="http://schemas.microsoft.com/office/drawing/2014/main" id="{EA22CDDE-4373-704A-9A41-63AF90753CBB}"/>
              </a:ext>
            </a:extLst>
          </p:cNvPr>
          <p:cNvSpPr/>
          <p:nvPr/>
        </p:nvSpPr>
        <p:spPr>
          <a:xfrm>
            <a:off x="8640152" y="2492896"/>
            <a:ext cx="360040" cy="792088"/>
          </a:xfrm>
          <a:prstGeom prst="ellipse">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1" name="Oval 20">
            <a:extLst>
              <a:ext uri="{FF2B5EF4-FFF2-40B4-BE49-F238E27FC236}">
                <a16:creationId xmlns:a16="http://schemas.microsoft.com/office/drawing/2014/main" id="{B8A1CDBA-2BD3-C54B-9027-4F898470A798}"/>
              </a:ext>
            </a:extLst>
          </p:cNvPr>
          <p:cNvSpPr/>
          <p:nvPr/>
        </p:nvSpPr>
        <p:spPr>
          <a:xfrm>
            <a:off x="8136096" y="3386113"/>
            <a:ext cx="360040" cy="792088"/>
          </a:xfrm>
          <a:prstGeom prst="ellipse">
            <a:avLst/>
          </a:prstGeom>
          <a:solidFill>
            <a:schemeClr val="accent3">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2" name="Oval 21">
            <a:extLst>
              <a:ext uri="{FF2B5EF4-FFF2-40B4-BE49-F238E27FC236}">
                <a16:creationId xmlns:a16="http://schemas.microsoft.com/office/drawing/2014/main" id="{EAB8C20E-8AA3-8346-9E45-0036597E32B7}"/>
              </a:ext>
            </a:extLst>
          </p:cNvPr>
          <p:cNvSpPr/>
          <p:nvPr/>
        </p:nvSpPr>
        <p:spPr>
          <a:xfrm>
            <a:off x="8640152" y="3386113"/>
            <a:ext cx="360040" cy="792088"/>
          </a:xfrm>
          <a:prstGeom prst="ellipse">
            <a:avLst/>
          </a:prstGeom>
          <a:solidFill>
            <a:schemeClr val="accent6">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3" name="Oval 22">
            <a:extLst>
              <a:ext uri="{FF2B5EF4-FFF2-40B4-BE49-F238E27FC236}">
                <a16:creationId xmlns:a16="http://schemas.microsoft.com/office/drawing/2014/main" id="{612ED33D-E637-EB4E-92C7-326A1044A3B7}"/>
              </a:ext>
            </a:extLst>
          </p:cNvPr>
          <p:cNvSpPr/>
          <p:nvPr/>
        </p:nvSpPr>
        <p:spPr>
          <a:xfrm>
            <a:off x="8124435" y="4279330"/>
            <a:ext cx="360040" cy="792088"/>
          </a:xfrm>
          <a:prstGeom prst="ellipse">
            <a:avLst/>
          </a:prstGeom>
          <a:solidFill>
            <a:srgbClr val="00B05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4" name="Oval 23">
            <a:extLst>
              <a:ext uri="{FF2B5EF4-FFF2-40B4-BE49-F238E27FC236}">
                <a16:creationId xmlns:a16="http://schemas.microsoft.com/office/drawing/2014/main" id="{0C55647E-CD1D-CE49-B90D-826A0BFC9972}"/>
              </a:ext>
            </a:extLst>
          </p:cNvPr>
          <p:cNvSpPr/>
          <p:nvPr/>
        </p:nvSpPr>
        <p:spPr>
          <a:xfrm>
            <a:off x="8628491" y="4279330"/>
            <a:ext cx="360040" cy="792088"/>
          </a:xfrm>
          <a:prstGeom prst="ellipse">
            <a:avLst/>
          </a:prstGeom>
          <a:solidFill>
            <a:srgbClr val="C0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dirty="0"/>
          </a:p>
        </p:txBody>
      </p:sp>
      <p:sp>
        <p:nvSpPr>
          <p:cNvPr id="25" name="Rounded Rectangle 24">
            <a:extLst>
              <a:ext uri="{FF2B5EF4-FFF2-40B4-BE49-F238E27FC236}">
                <a16:creationId xmlns:a16="http://schemas.microsoft.com/office/drawing/2014/main" id="{778E29B9-1E81-AF40-A176-DDA28225514E}"/>
              </a:ext>
            </a:extLst>
          </p:cNvPr>
          <p:cNvSpPr/>
          <p:nvPr/>
        </p:nvSpPr>
        <p:spPr>
          <a:xfrm>
            <a:off x="7896201" y="2298316"/>
            <a:ext cx="1299323" cy="2930885"/>
          </a:xfrm>
          <a:prstGeom prst="round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33" name="TextBox 32">
            <a:extLst>
              <a:ext uri="{FF2B5EF4-FFF2-40B4-BE49-F238E27FC236}">
                <a16:creationId xmlns:a16="http://schemas.microsoft.com/office/drawing/2014/main" id="{73A74F8D-08C5-1F40-9C9F-B7EAEE93A545}"/>
              </a:ext>
            </a:extLst>
          </p:cNvPr>
          <p:cNvSpPr txBox="1"/>
          <p:nvPr/>
        </p:nvSpPr>
        <p:spPr>
          <a:xfrm>
            <a:off x="7394553" y="1771470"/>
            <a:ext cx="3059235" cy="369332"/>
          </a:xfrm>
          <a:prstGeom prst="rect">
            <a:avLst/>
          </a:prstGeom>
          <a:noFill/>
        </p:spPr>
        <p:txBody>
          <a:bodyPr wrap="none" rtlCol="0">
            <a:spAutoFit/>
          </a:bodyPr>
          <a:lstStyle/>
          <a:p>
            <a:r>
              <a:rPr lang="it-IT" dirty="0" err="1"/>
              <a:t>Actual</a:t>
            </a:r>
            <a:r>
              <a:rPr lang="it-IT" dirty="0"/>
              <a:t> </a:t>
            </a:r>
            <a:r>
              <a:rPr lang="it-IT" dirty="0" err="1"/>
              <a:t>object</a:t>
            </a:r>
            <a:r>
              <a:rPr lang="it-IT" dirty="0"/>
              <a:t> </a:t>
            </a:r>
            <a:r>
              <a:rPr lang="it-IT" dirty="0" err="1"/>
              <a:t>methods</a:t>
            </a:r>
            <a:r>
              <a:rPr lang="it-IT" dirty="0"/>
              <a:t> (</a:t>
            </a:r>
            <a:r>
              <a:rPr lang="it-IT" dirty="0" err="1"/>
              <a:t>SDCar</a:t>
            </a:r>
            <a:r>
              <a:rPr lang="it-IT" dirty="0"/>
              <a:t>)</a:t>
            </a:r>
          </a:p>
        </p:txBody>
      </p:sp>
      <p:cxnSp>
        <p:nvCxnSpPr>
          <p:cNvPr id="37" name="Straight Connector 36">
            <a:extLst>
              <a:ext uri="{FF2B5EF4-FFF2-40B4-BE49-F238E27FC236}">
                <a16:creationId xmlns:a16="http://schemas.microsoft.com/office/drawing/2014/main" id="{82608139-3720-CA4B-B20F-C785CB945668}"/>
              </a:ext>
            </a:extLst>
          </p:cNvPr>
          <p:cNvCxnSpPr>
            <a:cxnSpLocks/>
          </p:cNvCxnSpPr>
          <p:nvPr/>
        </p:nvCxnSpPr>
        <p:spPr>
          <a:xfrm>
            <a:off x="1981201" y="4725144"/>
            <a:ext cx="2455437" cy="0"/>
          </a:xfrm>
          <a:prstGeom prst="line">
            <a:avLst/>
          </a:prstGeom>
          <a:ln>
            <a:solidFill>
              <a:srgbClr val="C00000"/>
            </a:solidFill>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D49F7B08-704D-504A-8ADE-878D1FA3CE2E}"/>
              </a:ext>
            </a:extLst>
          </p:cNvPr>
          <p:cNvCxnSpPr>
            <a:cxnSpLocks/>
            <a:endCxn id="24" idx="2"/>
          </p:cNvCxnSpPr>
          <p:nvPr/>
        </p:nvCxnSpPr>
        <p:spPr>
          <a:xfrm>
            <a:off x="5180589" y="4675374"/>
            <a:ext cx="3447902" cy="0"/>
          </a:xfrm>
          <a:prstGeom prst="straightConnector1">
            <a:avLst/>
          </a:prstGeom>
          <a:ln>
            <a:solidFill>
              <a:srgbClr val="C00000"/>
            </a:solidFill>
            <a:tailEnd type="triangle"/>
          </a:ln>
        </p:spPr>
        <p:style>
          <a:lnRef idx="2">
            <a:schemeClr val="accent1"/>
          </a:lnRef>
          <a:fillRef idx="0">
            <a:schemeClr val="accent1"/>
          </a:fillRef>
          <a:effectRef idx="1">
            <a:schemeClr val="accent1"/>
          </a:effectRef>
          <a:fontRef idx="minor">
            <a:schemeClr val="tx1"/>
          </a:fontRef>
        </p:style>
      </p:cxnSp>
      <p:cxnSp>
        <p:nvCxnSpPr>
          <p:cNvPr id="44" name="Straight Connector 43">
            <a:extLst>
              <a:ext uri="{FF2B5EF4-FFF2-40B4-BE49-F238E27FC236}">
                <a16:creationId xmlns:a16="http://schemas.microsoft.com/office/drawing/2014/main" id="{36916167-1C63-3745-9EF6-40C779C56E83}"/>
              </a:ext>
            </a:extLst>
          </p:cNvPr>
          <p:cNvCxnSpPr>
            <a:cxnSpLocks/>
          </p:cNvCxnSpPr>
          <p:nvPr/>
        </p:nvCxnSpPr>
        <p:spPr>
          <a:xfrm>
            <a:off x="1981201" y="3789040"/>
            <a:ext cx="533493" cy="0"/>
          </a:xfrm>
          <a:prstGeom prst="line">
            <a:avLst/>
          </a:prstGeom>
          <a:ln>
            <a:solidFill>
              <a:schemeClr val="accent3">
                <a:lumMod val="75000"/>
              </a:schemeClr>
            </a:solidFill>
          </a:ln>
        </p:spPr>
        <p:style>
          <a:lnRef idx="2">
            <a:schemeClr val="accent1"/>
          </a:lnRef>
          <a:fillRef idx="0">
            <a:schemeClr val="accent1"/>
          </a:fillRef>
          <a:effectRef idx="1">
            <a:schemeClr val="accent1"/>
          </a:effectRef>
          <a:fontRef idx="minor">
            <a:schemeClr val="tx1"/>
          </a:fontRef>
        </p:style>
      </p:cxnSp>
      <p:cxnSp>
        <p:nvCxnSpPr>
          <p:cNvPr id="46" name="Straight Connector 45">
            <a:extLst>
              <a:ext uri="{FF2B5EF4-FFF2-40B4-BE49-F238E27FC236}">
                <a16:creationId xmlns:a16="http://schemas.microsoft.com/office/drawing/2014/main" id="{BB4B947F-6F5A-4944-BA93-4C3C26172C52}"/>
              </a:ext>
            </a:extLst>
          </p:cNvPr>
          <p:cNvCxnSpPr>
            <a:cxnSpLocks/>
          </p:cNvCxnSpPr>
          <p:nvPr/>
        </p:nvCxnSpPr>
        <p:spPr>
          <a:xfrm>
            <a:off x="3270777" y="3807066"/>
            <a:ext cx="1159478" cy="0"/>
          </a:xfrm>
          <a:prstGeom prst="line">
            <a:avLst/>
          </a:prstGeom>
          <a:ln>
            <a:solidFill>
              <a:schemeClr val="accent3">
                <a:lumMod val="75000"/>
              </a:schemeClr>
            </a:solidFill>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1448B282-609C-294F-8CF2-6092421F8949}"/>
              </a:ext>
            </a:extLst>
          </p:cNvPr>
          <p:cNvCxnSpPr/>
          <p:nvPr/>
        </p:nvCxnSpPr>
        <p:spPr>
          <a:xfrm>
            <a:off x="5180589" y="3789040"/>
            <a:ext cx="2943846" cy="18026"/>
          </a:xfrm>
          <a:prstGeom prst="straightConnector1">
            <a:avLst/>
          </a:prstGeom>
          <a:ln>
            <a:solidFill>
              <a:schemeClr val="accent3">
                <a:lumMod val="75000"/>
              </a:schemeClr>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165994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Upcasting</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latin typeface="Consolas"/>
                <a:cs typeface="Consolas"/>
              </a:rPr>
              <a:t>class Car {};</a:t>
            </a:r>
          </a:p>
          <a:p>
            <a:pPr marL="0" indent="0">
              <a:buNone/>
            </a:pPr>
            <a:r>
              <a:rPr lang="en-US" sz="2400" dirty="0">
                <a:latin typeface="Consolas"/>
                <a:cs typeface="Consolas"/>
              </a:rPr>
              <a:t>class </a:t>
            </a:r>
            <a:r>
              <a:rPr lang="en-US" sz="2400" dirty="0" err="1">
                <a:latin typeface="Consolas"/>
                <a:cs typeface="Consolas"/>
              </a:rPr>
              <a:t>SDCar</a:t>
            </a:r>
            <a:r>
              <a:rPr lang="en-US" sz="2400" dirty="0">
                <a:latin typeface="Consolas"/>
                <a:cs typeface="Consolas"/>
              </a:rPr>
              <a:t> extends Car {};</a:t>
            </a:r>
          </a:p>
          <a:p>
            <a:pPr marL="0" indent="0">
              <a:buNone/>
            </a:pPr>
            <a:r>
              <a:rPr lang="en-US" sz="2400" dirty="0">
                <a:latin typeface="Consolas"/>
                <a:cs typeface="Consolas"/>
              </a:rPr>
              <a:t>Car c = new </a:t>
            </a:r>
            <a:r>
              <a:rPr lang="en-US" sz="2400" dirty="0" err="1">
                <a:latin typeface="Consolas"/>
                <a:cs typeface="Consolas"/>
              </a:rPr>
              <a:t>SDCar</a:t>
            </a:r>
            <a:r>
              <a:rPr lang="en-US" sz="2400" dirty="0">
                <a:latin typeface="Consolas"/>
                <a:cs typeface="Consolas"/>
              </a:rPr>
              <a:t>();</a:t>
            </a:r>
          </a:p>
          <a:p>
            <a:endParaRPr lang="en-US" sz="2400" dirty="0"/>
          </a:p>
          <a:p>
            <a:r>
              <a:rPr lang="en-US" sz="2400" dirty="0">
                <a:solidFill>
                  <a:schemeClr val="accent6">
                    <a:lumMod val="75000"/>
                  </a:schemeClr>
                </a:solidFill>
                <a:latin typeface="Calibri" panose="020F0502020204030204" pitchFamily="34" charset="0"/>
                <a:cs typeface="Calibri" panose="020F0502020204030204" pitchFamily="34" charset="0"/>
              </a:rPr>
              <a:t>Assignment from a more specific type to a more general type</a:t>
            </a:r>
          </a:p>
          <a:p>
            <a:r>
              <a:rPr lang="en-US" sz="2400" dirty="0">
                <a:solidFill>
                  <a:schemeClr val="accent6">
                    <a:lumMod val="75000"/>
                  </a:schemeClr>
                </a:solidFill>
                <a:latin typeface="Calibri" panose="020F0502020204030204" pitchFamily="34" charset="0"/>
                <a:cs typeface="Calibri" panose="020F0502020204030204" pitchFamily="34" charset="0"/>
              </a:rPr>
              <a:t>Note well: reference type and object type are separate concepts. Object referenced by ‘c’ continues to be of </a:t>
            </a:r>
            <a:r>
              <a:rPr lang="en-US" sz="2400" dirty="0" err="1">
                <a:solidFill>
                  <a:schemeClr val="accent6">
                    <a:lumMod val="75000"/>
                  </a:schemeClr>
                </a:solidFill>
                <a:latin typeface="Calibri" panose="020F0502020204030204" pitchFamily="34" charset="0"/>
                <a:cs typeface="Calibri" panose="020F0502020204030204" pitchFamily="34" charset="0"/>
              </a:rPr>
              <a:t>SDCar</a:t>
            </a:r>
            <a:r>
              <a:rPr lang="en-US" sz="2400" dirty="0">
                <a:solidFill>
                  <a:schemeClr val="accent6">
                    <a:lumMod val="75000"/>
                  </a:schemeClr>
                </a:solidFill>
                <a:latin typeface="Calibri" panose="020F0502020204030204" pitchFamily="34" charset="0"/>
                <a:cs typeface="Calibri" panose="020F0502020204030204" pitchFamily="34" charset="0"/>
              </a:rPr>
              <a:t> type! Only the interface changes!</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71</a:t>
            </a:fld>
            <a:endParaRPr lang="it-IT" dirty="0"/>
          </a:p>
        </p:txBody>
      </p:sp>
    </p:spTree>
    <p:extLst>
      <p:ext uri="{BB962C8B-B14F-4D97-AF65-F5344CB8AC3E}">
        <p14:creationId xmlns:p14="http://schemas.microsoft.com/office/powerpoint/2010/main" val="127937486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Upcasting</a:t>
            </a:r>
            <a:endParaRPr lang="en-US" dirty="0"/>
          </a:p>
        </p:txBody>
      </p:sp>
      <p:sp>
        <p:nvSpPr>
          <p:cNvPr id="3" name="Content Placeholder 2"/>
          <p:cNvSpPr>
            <a:spLocks noGrp="1"/>
          </p:cNvSpPr>
          <p:nvPr>
            <p:ph idx="1"/>
          </p:nvPr>
        </p:nvSpPr>
        <p:spPr/>
        <p:txBody>
          <a:bodyPr>
            <a:normAutofit/>
          </a:bodyPr>
          <a:lstStyle/>
          <a:p>
            <a:r>
              <a:rPr lang="en-US" dirty="0"/>
              <a:t>It is </a:t>
            </a:r>
            <a:r>
              <a:rPr lang="en-US" dirty="0">
                <a:solidFill>
                  <a:srgbClr val="E46C0A"/>
                </a:solidFill>
              </a:rPr>
              <a:t>dependable</a:t>
            </a:r>
          </a:p>
          <a:p>
            <a:pPr lvl="1"/>
            <a:r>
              <a:rPr lang="en-US" dirty="0"/>
              <a:t>It is always true that an </a:t>
            </a:r>
            <a:r>
              <a:rPr lang="en-US" dirty="0" err="1"/>
              <a:t>SDCar</a:t>
            </a:r>
            <a:r>
              <a:rPr lang="en-US" dirty="0"/>
              <a:t> is a Car too</a:t>
            </a:r>
          </a:p>
          <a:p>
            <a:r>
              <a:rPr lang="en-US" dirty="0"/>
              <a:t>It is </a:t>
            </a:r>
            <a:r>
              <a:rPr lang="en-US" dirty="0">
                <a:solidFill>
                  <a:srgbClr val="E46C0A"/>
                </a:solidFill>
              </a:rPr>
              <a:t>automatic </a:t>
            </a:r>
          </a:p>
          <a:p>
            <a:pPr lvl="1"/>
            <a:r>
              <a:rPr lang="en-US" sz="2200" dirty="0">
                <a:latin typeface="Consolas" panose="020B0609020204030204" pitchFamily="49" charset="0"/>
                <a:cs typeface="Consolas" panose="020B0609020204030204" pitchFamily="49" charset="0"/>
              </a:rPr>
              <a:t>Car c = new </a:t>
            </a:r>
            <a:r>
              <a:rPr lang="en-US" sz="2200" dirty="0" err="1">
                <a:latin typeface="Consolas" panose="020B0609020204030204" pitchFamily="49" charset="0"/>
                <a:cs typeface="Consolas" panose="020B0609020204030204" pitchFamily="49" charset="0"/>
              </a:rPr>
              <a:t>SDCar</a:t>
            </a:r>
            <a:r>
              <a:rPr lang="en-US" sz="2200" dirty="0">
                <a:latin typeface="Consolas" panose="020B0609020204030204" pitchFamily="49" charset="0"/>
                <a:cs typeface="Consolas" panose="020B0609020204030204" pitchFamily="49" charset="0"/>
              </a:rPr>
              <a:t>();</a:t>
            </a:r>
          </a:p>
          <a:p>
            <a:pPr lvl="1"/>
            <a:endParaRPr lang="en-US" sz="2200" i="1"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72</a:t>
            </a:fld>
            <a:endParaRPr lang="it-IT" dirty="0"/>
          </a:p>
        </p:txBody>
      </p:sp>
    </p:spTree>
    <p:extLst>
      <p:ext uri="{BB962C8B-B14F-4D97-AF65-F5344CB8AC3E}">
        <p14:creationId xmlns:p14="http://schemas.microsoft.com/office/powerpoint/2010/main" val="353811214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a:xfrm>
            <a:off x="1981200" y="1639342"/>
            <a:ext cx="3898776" cy="2005683"/>
          </a:xfrm>
        </p:spPr>
        <p:txBody>
          <a:bodyPr>
            <a:noAutofit/>
          </a:bodyPr>
          <a:lstStyle/>
          <a:p>
            <a:pPr marL="0" indent="0">
              <a:buNone/>
            </a:pPr>
            <a:r>
              <a:rPr lang="en-US" sz="1400" dirty="0">
                <a:latin typeface="Consolas"/>
                <a:cs typeface="Consolas"/>
              </a:rPr>
              <a:t>Class Car {</a:t>
            </a:r>
          </a:p>
          <a:p>
            <a:pPr marL="0" indent="0">
              <a:buNone/>
            </a:pPr>
            <a:r>
              <a:rPr lang="en-US" sz="1400" dirty="0">
                <a:latin typeface="Consolas"/>
                <a:cs typeface="Consolas"/>
              </a:rPr>
              <a:t>	</a:t>
            </a:r>
            <a:r>
              <a:rPr lang="en-US" sz="1400" dirty="0" err="1">
                <a:latin typeface="Consolas"/>
                <a:cs typeface="Consolas"/>
              </a:rPr>
              <a:t>boolean</a:t>
            </a:r>
            <a:r>
              <a:rPr lang="en-US" sz="1400" dirty="0">
                <a:latin typeface="Consolas"/>
                <a:cs typeface="Consolas"/>
              </a:rPr>
              <a:t> </a:t>
            </a:r>
            <a:r>
              <a:rPr lang="en-US" sz="1400" dirty="0" err="1">
                <a:latin typeface="Consolas"/>
                <a:cs typeface="Consolas"/>
              </a:rPr>
              <a:t>isOn</a:t>
            </a:r>
            <a:r>
              <a:rPr lang="en-US" sz="1400" dirty="0">
                <a:latin typeface="Consolas"/>
                <a:cs typeface="Consolas"/>
              </a:rPr>
              <a:t>;</a:t>
            </a:r>
          </a:p>
          <a:p>
            <a:pPr marL="0" indent="0">
              <a:buNone/>
            </a:pPr>
            <a:r>
              <a:rPr lang="en-US" sz="1400" dirty="0">
                <a:latin typeface="Consolas"/>
                <a:cs typeface="Consolas"/>
              </a:rPr>
              <a:t>	string </a:t>
            </a:r>
            <a:r>
              <a:rPr lang="en-US" sz="1400" dirty="0" err="1">
                <a:latin typeface="Consolas"/>
                <a:cs typeface="Consolas"/>
              </a:rPr>
              <a:t>licensePlate</a:t>
            </a:r>
            <a:r>
              <a:rPr lang="en-US" sz="1400" dirty="0">
                <a:latin typeface="Consolas"/>
                <a:cs typeface="Consolas"/>
              </a:rPr>
              <a:t>;</a:t>
            </a:r>
          </a:p>
          <a:p>
            <a:pPr marL="0" indent="0">
              <a:buNone/>
            </a:pPr>
            <a:endParaRPr lang="en-US" sz="1400" dirty="0">
              <a:latin typeface="Consolas"/>
              <a:cs typeface="Consolas"/>
            </a:endParaRPr>
          </a:p>
          <a:p>
            <a:pPr marL="0" indent="0">
              <a:buNone/>
            </a:pPr>
            <a:r>
              <a:rPr lang="en-US" sz="1400" dirty="0">
                <a:latin typeface="Consolas"/>
                <a:cs typeface="Consolas"/>
              </a:rPr>
              <a:t>	void </a:t>
            </a:r>
            <a:r>
              <a:rPr lang="en-US" sz="1400" dirty="0" err="1">
                <a:latin typeface="Consolas"/>
                <a:cs typeface="Consolas"/>
              </a:rPr>
              <a:t>turnOn</a:t>
            </a:r>
            <a:r>
              <a:rPr lang="en-US" sz="1400" dirty="0">
                <a:latin typeface="Consolas"/>
                <a:cs typeface="Consolas"/>
              </a:rPr>
              <a:t>() {…}</a:t>
            </a:r>
          </a:p>
          <a:p>
            <a:pPr marL="0" indent="0">
              <a:buNone/>
            </a:pPr>
            <a:r>
              <a:rPr lang="en-US" sz="1400" dirty="0">
                <a:latin typeface="Consolas"/>
                <a:cs typeface="Consolas"/>
              </a:rPr>
              <a:t>	void </a:t>
            </a:r>
            <a:r>
              <a:rPr lang="en-US" sz="1400" dirty="0" err="1">
                <a:latin typeface="Consolas"/>
                <a:cs typeface="Consolas"/>
              </a:rPr>
              <a:t>turnOff</a:t>
            </a:r>
            <a:r>
              <a:rPr lang="en-US" sz="1400" dirty="0">
                <a:latin typeface="Consolas"/>
                <a:cs typeface="Consolas"/>
              </a:rPr>
              <a:t>() {</a:t>
            </a:r>
            <a:r>
              <a:rPr lang="mr-IN" sz="1400" dirty="0">
                <a:latin typeface="Consolas"/>
                <a:cs typeface="Consolas"/>
              </a:rPr>
              <a:t>…</a:t>
            </a:r>
            <a:r>
              <a:rPr lang="en-US" sz="1400" dirty="0">
                <a:latin typeface="Consolas"/>
                <a:cs typeface="Consolas"/>
              </a:rPr>
              <a:t>}</a:t>
            </a:r>
          </a:p>
          <a:p>
            <a:pPr marL="0" indent="0">
              <a:buNone/>
            </a:pPr>
            <a:r>
              <a:rPr lang="en-US" sz="1400" dirty="0">
                <a:latin typeface="Consolas"/>
                <a:cs typeface="Consolas"/>
              </a:rPr>
              <a:t>}</a:t>
            </a:r>
          </a:p>
          <a:p>
            <a:pPr marL="0" indent="0">
              <a:buNone/>
            </a:pPr>
            <a:r>
              <a:rPr lang="en-US" sz="1400" dirty="0"/>
              <a:t>	</a:t>
            </a:r>
          </a:p>
          <a:p>
            <a:pPr marL="0" indent="0">
              <a:buNone/>
            </a:pPr>
            <a:r>
              <a:rPr lang="en-US" sz="1400" dirty="0"/>
              <a:t>	</a:t>
            </a:r>
          </a:p>
          <a:p>
            <a:pPr marL="0" indent="0">
              <a:buNone/>
            </a:pPr>
            <a:endParaRPr lang="en-US" sz="1400" dirty="0"/>
          </a:p>
          <a:p>
            <a:pPr marL="0" indent="0">
              <a:buNone/>
            </a:pPr>
            <a:endParaRPr lang="en-US" sz="1400" dirty="0"/>
          </a:p>
          <a:p>
            <a:pPr marL="0" indent="0">
              <a:buNone/>
            </a:pPr>
            <a:endParaRPr lang="en-US" sz="14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73</a:t>
            </a:fld>
            <a:endParaRPr lang="it-IT" dirty="0"/>
          </a:p>
        </p:txBody>
      </p:sp>
      <p:sp>
        <p:nvSpPr>
          <p:cNvPr id="5" name="Content Placeholder 2"/>
          <p:cNvSpPr txBox="1">
            <a:spLocks/>
          </p:cNvSpPr>
          <p:nvPr/>
        </p:nvSpPr>
        <p:spPr>
          <a:xfrm>
            <a:off x="6301680" y="1711350"/>
            <a:ext cx="3898776" cy="229371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isSelfDriving</a:t>
            </a: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turnSDOn</a:t>
            </a: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p:txBody>
      </p:sp>
      <p:sp>
        <p:nvSpPr>
          <p:cNvPr id="6" name="Content Placeholder 2"/>
          <p:cNvSpPr txBox="1">
            <a:spLocks/>
          </p:cNvSpPr>
          <p:nvPr/>
        </p:nvSpPr>
        <p:spPr>
          <a:xfrm>
            <a:off x="1981200" y="3645025"/>
            <a:ext cx="8229600" cy="24811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err="1">
                <a:latin typeface="Courier"/>
                <a:cs typeface="Courier"/>
              </a:rPr>
              <a:t>SDCar</a:t>
            </a:r>
            <a:r>
              <a:rPr lang="en-US" sz="2000" dirty="0">
                <a:latin typeface="Courier"/>
                <a:cs typeface="Courier"/>
              </a:rPr>
              <a:t> c1 = new </a:t>
            </a:r>
            <a:r>
              <a:rPr lang="en-US" sz="2000" dirty="0" err="1">
                <a:latin typeface="Courier"/>
                <a:cs typeface="Courier"/>
              </a:rPr>
              <a:t>SDCar</a:t>
            </a:r>
            <a:r>
              <a:rPr lang="en-US" sz="2000" dirty="0">
                <a:latin typeface="Courier"/>
                <a:cs typeface="Courier"/>
              </a:rPr>
              <a:t>();</a:t>
            </a:r>
          </a:p>
          <a:p>
            <a:pPr marL="0" indent="0">
              <a:buNone/>
            </a:pPr>
            <a:r>
              <a:rPr lang="en-US" sz="2000" dirty="0">
                <a:latin typeface="Courier"/>
                <a:cs typeface="Courier"/>
              </a:rPr>
              <a:t>c1.turnSDOn() </a:t>
            </a:r>
            <a:r>
              <a:rPr lang="en-US" sz="2000" dirty="0">
                <a:solidFill>
                  <a:srgbClr val="008000"/>
                </a:solidFill>
                <a:latin typeface="Courier"/>
                <a:cs typeface="Courier"/>
              </a:rPr>
              <a:t>// OK!</a:t>
            </a:r>
          </a:p>
          <a:p>
            <a:pPr marL="0" indent="0">
              <a:buNone/>
            </a:pPr>
            <a:endParaRPr lang="en-US" sz="2000" dirty="0">
              <a:solidFill>
                <a:srgbClr val="FF0000"/>
              </a:solidFill>
              <a:latin typeface="Courier"/>
              <a:cs typeface="Courier"/>
            </a:endParaRPr>
          </a:p>
          <a:p>
            <a:pPr marL="0" indent="0">
              <a:buNone/>
            </a:pPr>
            <a:r>
              <a:rPr lang="en-US" sz="2000" dirty="0">
                <a:latin typeface="Courier"/>
                <a:cs typeface="Courier"/>
              </a:rPr>
              <a:t>Car c2 = c1;  // </a:t>
            </a:r>
            <a:r>
              <a:rPr lang="en-US" sz="2000" dirty="0" err="1">
                <a:latin typeface="Courier"/>
                <a:cs typeface="Courier"/>
              </a:rPr>
              <a:t>Upcast</a:t>
            </a:r>
            <a:endParaRPr lang="en-US" sz="2000" dirty="0">
              <a:latin typeface="Courier"/>
              <a:cs typeface="Courier"/>
            </a:endParaRPr>
          </a:p>
          <a:p>
            <a:pPr marL="0" indent="0">
              <a:buNone/>
            </a:pPr>
            <a:r>
              <a:rPr lang="en-US" sz="2000" dirty="0">
                <a:latin typeface="Courier"/>
                <a:cs typeface="Courier"/>
              </a:rPr>
              <a:t>c2.turnSDOn() </a:t>
            </a:r>
            <a:r>
              <a:rPr lang="en-US" sz="2000" dirty="0">
                <a:solidFill>
                  <a:schemeClr val="accent6">
                    <a:lumMod val="75000"/>
                  </a:schemeClr>
                </a:solidFill>
                <a:latin typeface="Courier"/>
                <a:cs typeface="Courier"/>
              </a:rPr>
              <a:t>// Compile time error! </a:t>
            </a:r>
          </a:p>
          <a:p>
            <a:pPr marL="0" indent="0">
              <a:buNone/>
            </a:pPr>
            <a:r>
              <a:rPr lang="en-US" sz="2000" dirty="0">
                <a:solidFill>
                  <a:schemeClr val="accent6">
                    <a:lumMod val="75000"/>
                  </a:schemeClr>
                </a:solidFill>
                <a:latin typeface="Courier"/>
                <a:cs typeface="Courier"/>
              </a:rPr>
              <a:t>(</a:t>
            </a:r>
            <a:r>
              <a:rPr lang="en-US" sz="2000" i="1" dirty="0">
                <a:solidFill>
                  <a:schemeClr val="accent6">
                    <a:lumMod val="75000"/>
                  </a:schemeClr>
                </a:solidFill>
                <a:latin typeface="Courier"/>
                <a:cs typeface="Courier"/>
              </a:rPr>
              <a:t>Car interface </a:t>
            </a:r>
            <a:r>
              <a:rPr lang="en-US" sz="2000" dirty="0">
                <a:solidFill>
                  <a:schemeClr val="accent6">
                    <a:lumMod val="75000"/>
                  </a:schemeClr>
                </a:solidFill>
                <a:latin typeface="Courier"/>
                <a:cs typeface="Courier"/>
              </a:rPr>
              <a:t>does not provide </a:t>
            </a:r>
            <a:r>
              <a:rPr lang="en-US" sz="2000" dirty="0" err="1">
                <a:solidFill>
                  <a:schemeClr val="accent6">
                    <a:lumMod val="75000"/>
                  </a:schemeClr>
                </a:solidFill>
                <a:latin typeface="Courier"/>
                <a:cs typeface="Courier"/>
              </a:rPr>
              <a:t>turnSDOn</a:t>
            </a:r>
            <a:r>
              <a:rPr lang="en-US" sz="2000" dirty="0">
                <a:solidFill>
                  <a:schemeClr val="accent6">
                    <a:lumMod val="75000"/>
                  </a:schemeClr>
                </a:solidFill>
                <a:latin typeface="Courier"/>
                <a:cs typeface="Courier"/>
              </a:rPr>
              <a:t>() call)</a:t>
            </a:r>
          </a:p>
        </p:txBody>
      </p:sp>
    </p:spTree>
    <p:extLst>
      <p:ext uri="{BB962C8B-B14F-4D97-AF65-F5344CB8AC3E}">
        <p14:creationId xmlns:p14="http://schemas.microsoft.com/office/powerpoint/2010/main" val="913386568"/>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Downcasting</a:t>
            </a:r>
            <a:endParaRPr lang="en-US" dirty="0"/>
          </a:p>
        </p:txBody>
      </p:sp>
      <p:sp>
        <p:nvSpPr>
          <p:cNvPr id="3" name="Content Placeholder 2"/>
          <p:cNvSpPr>
            <a:spLocks noGrp="1"/>
          </p:cNvSpPr>
          <p:nvPr>
            <p:ph idx="1"/>
          </p:nvPr>
        </p:nvSpPr>
        <p:spPr/>
        <p:txBody>
          <a:bodyPr>
            <a:normAutofit/>
          </a:bodyPr>
          <a:lstStyle/>
          <a:p>
            <a:r>
              <a:rPr lang="en-US" dirty="0"/>
              <a:t>Assignment from a more general type (super-type) to a more specific type (sub-type)</a:t>
            </a:r>
          </a:p>
          <a:p>
            <a:pPr lvl="1"/>
            <a:r>
              <a:rPr lang="en-US" dirty="0"/>
              <a:t>Reference type and object type do not change</a:t>
            </a:r>
          </a:p>
          <a:p>
            <a:r>
              <a:rPr lang="en-US" dirty="0">
                <a:solidFill>
                  <a:schemeClr val="accent6">
                    <a:lumMod val="75000"/>
                  </a:schemeClr>
                </a:solidFill>
              </a:rPr>
              <a:t>MUST be explicit</a:t>
            </a:r>
          </a:p>
          <a:p>
            <a:pPr lvl="1"/>
            <a:r>
              <a:rPr lang="en-US" dirty="0"/>
              <a:t>It’s a risky operation, no automatic conversion provided by the compiler (it’s up to you!)</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74</a:t>
            </a:fld>
            <a:endParaRPr lang="it-IT" dirty="0"/>
          </a:p>
        </p:txBody>
      </p:sp>
    </p:spTree>
    <p:extLst>
      <p:ext uri="{BB962C8B-B14F-4D97-AF65-F5344CB8AC3E}">
        <p14:creationId xmlns:p14="http://schemas.microsoft.com/office/powerpoint/2010/main" val="159108038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a:xfrm>
            <a:off x="1981200" y="1639342"/>
            <a:ext cx="3898776" cy="2005683"/>
          </a:xfrm>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t>	</a:t>
            </a:r>
          </a:p>
          <a:p>
            <a:pPr marL="0" indent="0">
              <a:buNone/>
            </a:pPr>
            <a:r>
              <a:rPr lang="en-US" sz="1600" dirty="0"/>
              <a:t>	</a:t>
            </a:r>
          </a:p>
          <a:p>
            <a:pPr marL="0" indent="0">
              <a:buNone/>
            </a:pPr>
            <a:endParaRPr lang="en-US" sz="1600" dirty="0"/>
          </a:p>
          <a:p>
            <a:pPr marL="0" indent="0">
              <a:buNone/>
            </a:pPr>
            <a:endParaRPr lang="en-US" sz="1600" dirty="0"/>
          </a:p>
          <a:p>
            <a:pPr marL="0" indent="0">
              <a:buNone/>
            </a:pPr>
            <a:endParaRPr lang="en-US" sz="1600"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75</a:t>
            </a:fld>
            <a:endParaRPr lang="it-IT" dirty="0"/>
          </a:p>
        </p:txBody>
      </p:sp>
      <p:sp>
        <p:nvSpPr>
          <p:cNvPr id="5" name="Content Placeholder 2"/>
          <p:cNvSpPr txBox="1">
            <a:spLocks/>
          </p:cNvSpPr>
          <p:nvPr/>
        </p:nvSpPr>
        <p:spPr>
          <a:xfrm>
            <a:off x="6301680" y="1711350"/>
            <a:ext cx="3898776" cy="229371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isSelfDriving</a:t>
            </a: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turnSDOn</a:t>
            </a: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p:txBody>
      </p:sp>
      <p:sp>
        <p:nvSpPr>
          <p:cNvPr id="6" name="Content Placeholder 2"/>
          <p:cNvSpPr txBox="1">
            <a:spLocks/>
          </p:cNvSpPr>
          <p:nvPr/>
        </p:nvSpPr>
        <p:spPr>
          <a:xfrm>
            <a:off x="1981200" y="3828182"/>
            <a:ext cx="8229600" cy="24811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2000" dirty="0">
                <a:latin typeface="Courier"/>
                <a:cs typeface="Courier"/>
              </a:rPr>
              <a:t>Car c1 = new </a:t>
            </a:r>
            <a:r>
              <a:rPr lang="en-US" sz="2000" dirty="0" err="1">
                <a:latin typeface="Courier"/>
                <a:cs typeface="Courier"/>
              </a:rPr>
              <a:t>SDCar</a:t>
            </a:r>
            <a:r>
              <a:rPr lang="en-US" sz="2000" dirty="0">
                <a:latin typeface="Courier"/>
                <a:cs typeface="Courier"/>
              </a:rPr>
              <a:t>();</a:t>
            </a:r>
          </a:p>
          <a:p>
            <a:pPr marL="0" indent="0">
              <a:buNone/>
            </a:pPr>
            <a:r>
              <a:rPr lang="en-US" sz="2000" dirty="0">
                <a:latin typeface="Courier"/>
                <a:cs typeface="Courier"/>
              </a:rPr>
              <a:t>c1.turnSDOn() </a:t>
            </a:r>
            <a:r>
              <a:rPr lang="en-US" sz="2000" dirty="0">
                <a:solidFill>
                  <a:schemeClr val="accent6">
                    <a:lumMod val="75000"/>
                  </a:schemeClr>
                </a:solidFill>
                <a:latin typeface="Courier"/>
                <a:cs typeface="Courier"/>
              </a:rPr>
              <a:t>// Compile time error! </a:t>
            </a:r>
          </a:p>
          <a:p>
            <a:pPr marL="0" indent="0">
              <a:buNone/>
            </a:pPr>
            <a:endParaRPr lang="en-US" sz="2000" dirty="0">
              <a:latin typeface="Courier"/>
              <a:cs typeface="Courier"/>
            </a:endParaRPr>
          </a:p>
          <a:p>
            <a:pPr marL="0" indent="0">
              <a:buNone/>
            </a:pPr>
            <a:r>
              <a:rPr lang="en-US" sz="2000" dirty="0" err="1">
                <a:latin typeface="Courier"/>
                <a:cs typeface="Courier"/>
              </a:rPr>
              <a:t>SDCar</a:t>
            </a:r>
            <a:r>
              <a:rPr lang="en-US" sz="2000" dirty="0">
                <a:latin typeface="Courier"/>
                <a:cs typeface="Courier"/>
              </a:rPr>
              <a:t> c2 = (</a:t>
            </a:r>
            <a:r>
              <a:rPr lang="en-US" sz="2000" dirty="0" err="1">
                <a:latin typeface="Courier"/>
                <a:cs typeface="Courier"/>
              </a:rPr>
              <a:t>SDcar</a:t>
            </a:r>
            <a:r>
              <a:rPr lang="en-US" sz="2000" dirty="0">
                <a:latin typeface="Courier"/>
                <a:cs typeface="Courier"/>
              </a:rPr>
              <a:t>)c1;  // Downcast</a:t>
            </a:r>
          </a:p>
          <a:p>
            <a:pPr marL="0" indent="0">
              <a:buNone/>
            </a:pPr>
            <a:r>
              <a:rPr lang="en-US" sz="2000" dirty="0">
                <a:latin typeface="Courier"/>
                <a:cs typeface="Courier"/>
              </a:rPr>
              <a:t>c2.turnSDOn() </a:t>
            </a:r>
            <a:r>
              <a:rPr lang="en-US" sz="2000" dirty="0">
                <a:solidFill>
                  <a:schemeClr val="accent6">
                    <a:lumMod val="75000"/>
                  </a:schemeClr>
                </a:solidFill>
                <a:latin typeface="Courier"/>
                <a:cs typeface="Courier"/>
              </a:rPr>
              <a:t>// Accidentally OK! The object referenced by c1 was actually of class </a:t>
            </a:r>
            <a:r>
              <a:rPr lang="en-US" sz="2000" dirty="0" err="1">
                <a:solidFill>
                  <a:schemeClr val="accent6">
                    <a:lumMod val="75000"/>
                  </a:schemeClr>
                </a:solidFill>
                <a:latin typeface="Courier"/>
                <a:cs typeface="Courier"/>
              </a:rPr>
              <a:t>SDCar</a:t>
            </a:r>
            <a:endParaRPr lang="en-US" sz="2000" dirty="0">
              <a:solidFill>
                <a:schemeClr val="accent6">
                  <a:lumMod val="75000"/>
                </a:schemeClr>
              </a:solidFill>
              <a:latin typeface="Courier"/>
              <a:cs typeface="Courier"/>
            </a:endParaRPr>
          </a:p>
        </p:txBody>
      </p:sp>
    </p:spTree>
    <p:extLst>
      <p:ext uri="{BB962C8B-B14F-4D97-AF65-F5344CB8AC3E}">
        <p14:creationId xmlns:p14="http://schemas.microsoft.com/office/powerpoint/2010/main" val="2363607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a:xfrm>
            <a:off x="1981200" y="1639342"/>
            <a:ext cx="3898776" cy="2005683"/>
          </a:xfrm>
        </p:spPr>
        <p:txBody>
          <a:bodyPr>
            <a:noAutofit/>
          </a:bodyPr>
          <a:lstStyle/>
          <a:p>
            <a:pPr marL="0" indent="0">
              <a:buNone/>
            </a:pPr>
            <a:r>
              <a:rPr lang="en-US" sz="1600" dirty="0">
                <a:latin typeface="Consolas"/>
                <a:cs typeface="Consolas"/>
              </a:rPr>
              <a:t>Class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isOn</a:t>
            </a:r>
            <a:r>
              <a:rPr lang="en-US" sz="1600" dirty="0">
                <a:latin typeface="Consolas"/>
                <a:cs typeface="Consolas"/>
              </a:rPr>
              <a:t>;</a:t>
            </a:r>
          </a:p>
          <a:p>
            <a:pPr marL="0" indent="0">
              <a:buNone/>
            </a:pPr>
            <a:r>
              <a:rPr lang="en-US" sz="1600" dirty="0">
                <a:latin typeface="Consolas"/>
                <a:cs typeface="Consolas"/>
              </a:rPr>
              <a:t>	string </a:t>
            </a:r>
            <a:r>
              <a:rPr lang="en-US" sz="1600" dirty="0" err="1">
                <a:latin typeface="Consolas"/>
                <a:cs typeface="Consolas"/>
              </a:rPr>
              <a:t>licensePlate</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void </a:t>
            </a:r>
            <a:r>
              <a:rPr lang="en-US" sz="1600" dirty="0" err="1">
                <a:latin typeface="Consolas"/>
                <a:cs typeface="Consolas"/>
              </a:rPr>
              <a:t>turnOn</a:t>
            </a: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76</a:t>
            </a:fld>
            <a:endParaRPr lang="it-IT" dirty="0"/>
          </a:p>
        </p:txBody>
      </p:sp>
      <p:sp>
        <p:nvSpPr>
          <p:cNvPr id="5" name="Content Placeholder 2"/>
          <p:cNvSpPr txBox="1">
            <a:spLocks/>
          </p:cNvSpPr>
          <p:nvPr/>
        </p:nvSpPr>
        <p:spPr>
          <a:xfrm>
            <a:off x="6301680" y="1711350"/>
            <a:ext cx="3898776" cy="2293715"/>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latin typeface="Consolas"/>
                <a:cs typeface="Consolas"/>
              </a:rPr>
              <a:t>Class </a:t>
            </a:r>
            <a:r>
              <a:rPr lang="en-US" sz="1600" dirty="0" err="1">
                <a:latin typeface="Consolas"/>
                <a:cs typeface="Consolas"/>
              </a:rPr>
              <a:t>SDCar</a:t>
            </a:r>
            <a:r>
              <a:rPr lang="en-US" sz="1600" dirty="0">
                <a:latin typeface="Consolas"/>
                <a:cs typeface="Consolas"/>
              </a:rPr>
              <a:t> extends Car {</a:t>
            </a:r>
          </a:p>
          <a:p>
            <a:pPr marL="0" indent="0">
              <a:buNone/>
            </a:pPr>
            <a:r>
              <a:rPr lang="en-US" sz="1600" dirty="0">
                <a:latin typeface="Consolas"/>
                <a:cs typeface="Consolas"/>
              </a:rPr>
              <a:t>	</a:t>
            </a:r>
            <a:r>
              <a:rPr lang="en-US" sz="1600" dirty="0" err="1">
                <a:latin typeface="Consolas"/>
                <a:cs typeface="Consolas"/>
              </a:rPr>
              <a:t>boolean</a:t>
            </a:r>
            <a:r>
              <a:rPr lang="en-US" sz="1600" dirty="0">
                <a:latin typeface="Consolas"/>
                <a:cs typeface="Consolas"/>
              </a:rPr>
              <a:t> </a:t>
            </a:r>
            <a:r>
              <a:rPr lang="en-US" sz="1600" dirty="0" err="1">
                <a:latin typeface="Consolas"/>
                <a:cs typeface="Consolas"/>
              </a:rPr>
              <a:t>isSelfDriving</a:t>
            </a:r>
            <a:r>
              <a:rPr lang="en-US" sz="1600" dirty="0">
                <a:latin typeface="Consolas"/>
                <a:cs typeface="Consolas"/>
              </a:rPr>
              <a:t>;</a:t>
            </a:r>
          </a:p>
          <a:p>
            <a:pPr marL="0" indent="0">
              <a:buNone/>
            </a:pP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turnSDOn</a:t>
            </a:r>
            <a:r>
              <a:rPr lang="en-US" sz="1600" dirty="0">
                <a:latin typeface="Consolas"/>
                <a:cs typeface="Consolas"/>
              </a:rPr>
              <a:t>() {…}</a:t>
            </a:r>
          </a:p>
          <a:p>
            <a:pPr marL="0" indent="0">
              <a:buNone/>
            </a:pPr>
            <a:r>
              <a:rPr lang="en-US" sz="1600" dirty="0">
                <a:latin typeface="Consolas"/>
                <a:cs typeface="Consolas"/>
              </a:rPr>
              <a:t>	void </a:t>
            </a:r>
            <a:r>
              <a:rPr lang="en-US" sz="1600" dirty="0" err="1">
                <a:latin typeface="Consolas"/>
                <a:cs typeface="Consolas"/>
              </a:rPr>
              <a:t>turnSDOff</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p>
          <a:p>
            <a:pPr marL="0" indent="0">
              <a:buNone/>
            </a:pPr>
            <a:r>
              <a:rPr lang="en-US" sz="1600" dirty="0">
                <a:latin typeface="Consolas"/>
                <a:cs typeface="Consolas"/>
              </a:rPr>
              <a:t>	</a:t>
            </a:r>
          </a:p>
          <a:p>
            <a:pPr marL="0" indent="0">
              <a:buNone/>
            </a:pPr>
            <a:endParaRPr lang="en-US"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p:txBody>
      </p:sp>
      <p:sp>
        <p:nvSpPr>
          <p:cNvPr id="6" name="Content Placeholder 2"/>
          <p:cNvSpPr txBox="1">
            <a:spLocks/>
          </p:cNvSpPr>
          <p:nvPr/>
        </p:nvSpPr>
        <p:spPr>
          <a:xfrm>
            <a:off x="1981200" y="3645025"/>
            <a:ext cx="8229600" cy="2481139"/>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endParaRPr lang="en-US" sz="2000" dirty="0">
              <a:solidFill>
                <a:schemeClr val="accent6">
                  <a:lumMod val="75000"/>
                </a:schemeClr>
              </a:solidFill>
              <a:latin typeface="Courier"/>
              <a:cs typeface="Courier"/>
            </a:endParaRPr>
          </a:p>
          <a:p>
            <a:pPr marL="0" indent="0">
              <a:buNone/>
            </a:pPr>
            <a:r>
              <a:rPr lang="en-US" sz="2000" dirty="0">
                <a:latin typeface="Courier"/>
                <a:cs typeface="Courier"/>
              </a:rPr>
              <a:t>Car c1 = new Car();</a:t>
            </a:r>
          </a:p>
          <a:p>
            <a:pPr marL="0" indent="0">
              <a:buNone/>
            </a:pPr>
            <a:r>
              <a:rPr lang="en-US" sz="2000" dirty="0">
                <a:latin typeface="Courier"/>
                <a:cs typeface="Courier"/>
              </a:rPr>
              <a:t>c1.turnSDOn() </a:t>
            </a:r>
            <a:r>
              <a:rPr lang="en-US" sz="2000" dirty="0">
                <a:solidFill>
                  <a:schemeClr val="accent6">
                    <a:lumMod val="75000"/>
                  </a:schemeClr>
                </a:solidFill>
                <a:latin typeface="Courier"/>
                <a:cs typeface="Courier"/>
              </a:rPr>
              <a:t>// Compile time error! </a:t>
            </a:r>
          </a:p>
          <a:p>
            <a:pPr marL="0" indent="0">
              <a:buNone/>
            </a:pPr>
            <a:endParaRPr lang="en-US" sz="2000" dirty="0">
              <a:solidFill>
                <a:srgbClr val="FF0000"/>
              </a:solidFill>
              <a:latin typeface="Courier"/>
              <a:cs typeface="Courier"/>
            </a:endParaRPr>
          </a:p>
          <a:p>
            <a:pPr marL="0" indent="0">
              <a:buNone/>
            </a:pPr>
            <a:r>
              <a:rPr lang="en-US" sz="2000" dirty="0" err="1">
                <a:latin typeface="Courier"/>
                <a:cs typeface="Courier"/>
              </a:rPr>
              <a:t>SDCar</a:t>
            </a:r>
            <a:r>
              <a:rPr lang="en-US" sz="2000" dirty="0">
                <a:latin typeface="Courier"/>
                <a:cs typeface="Courier"/>
              </a:rPr>
              <a:t> c2 = (</a:t>
            </a:r>
            <a:r>
              <a:rPr lang="en-US" sz="2000" dirty="0" err="1">
                <a:latin typeface="Courier"/>
                <a:cs typeface="Courier"/>
              </a:rPr>
              <a:t>SDcar</a:t>
            </a:r>
            <a:r>
              <a:rPr lang="en-US" sz="2000" dirty="0">
                <a:latin typeface="Courier"/>
                <a:cs typeface="Courier"/>
              </a:rPr>
              <a:t>)c1;  // Downcast</a:t>
            </a:r>
          </a:p>
          <a:p>
            <a:pPr marL="0" indent="0">
              <a:buNone/>
            </a:pPr>
            <a:r>
              <a:rPr lang="en-US" sz="2000" dirty="0">
                <a:latin typeface="Courier"/>
                <a:cs typeface="Courier"/>
              </a:rPr>
              <a:t>c2.turnSDOn() </a:t>
            </a:r>
            <a:r>
              <a:rPr lang="en-US" sz="2000" dirty="0">
                <a:solidFill>
                  <a:srgbClr val="FF0000"/>
                </a:solidFill>
                <a:latin typeface="Courier"/>
                <a:cs typeface="Courier"/>
              </a:rPr>
              <a:t>// Run time error!</a:t>
            </a:r>
          </a:p>
          <a:p>
            <a:pPr marL="0" indent="0">
              <a:buNone/>
            </a:pPr>
            <a:endParaRPr lang="en-US" sz="2000" dirty="0">
              <a:solidFill>
                <a:srgbClr val="008000"/>
              </a:solidFill>
              <a:latin typeface="Courier"/>
              <a:cs typeface="Courier"/>
            </a:endParaRPr>
          </a:p>
        </p:txBody>
      </p:sp>
    </p:spTree>
    <p:extLst>
      <p:ext uri="{BB962C8B-B14F-4D97-AF65-F5344CB8AC3E}">
        <p14:creationId xmlns:p14="http://schemas.microsoft.com/office/powerpoint/2010/main" val="3702104911"/>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Runtime is evil</a:t>
            </a:r>
          </a:p>
        </p:txBody>
      </p:sp>
      <p:sp>
        <p:nvSpPr>
          <p:cNvPr id="3" name="Content Placeholder 2"/>
          <p:cNvSpPr>
            <a:spLocks noGrp="1"/>
          </p:cNvSpPr>
          <p:nvPr>
            <p:ph idx="1"/>
          </p:nvPr>
        </p:nvSpPr>
        <p:spPr/>
        <p:txBody>
          <a:bodyPr>
            <a:normAutofit fontScale="92500"/>
          </a:bodyPr>
          <a:lstStyle/>
          <a:p>
            <a:r>
              <a:rPr lang="en-US" dirty="0"/>
              <a:t>Compilers aid developers in writing working code. </a:t>
            </a:r>
            <a:r>
              <a:rPr lang="en-US" dirty="0">
                <a:solidFill>
                  <a:srgbClr val="E46C0A"/>
                </a:solidFill>
              </a:rPr>
              <a:t>Runtime errors cannot be identified by compilers. Developers must be careful! </a:t>
            </a:r>
          </a:p>
          <a:p>
            <a:r>
              <a:rPr lang="en-US" dirty="0"/>
              <a:t>Use the </a:t>
            </a:r>
            <a:r>
              <a:rPr lang="en-US" dirty="0" err="1">
                <a:solidFill>
                  <a:srgbClr val="E46C0A"/>
                </a:solidFill>
              </a:rPr>
              <a:t>instanceof</a:t>
            </a:r>
            <a:r>
              <a:rPr lang="en-US" dirty="0">
                <a:solidFill>
                  <a:srgbClr val="E46C0A"/>
                </a:solidFill>
              </a:rPr>
              <a:t> </a:t>
            </a:r>
            <a:r>
              <a:rPr lang="en-US" dirty="0"/>
              <a:t>operator</a:t>
            </a:r>
          </a:p>
          <a:p>
            <a:pPr marL="0" indent="0">
              <a:buNone/>
            </a:pPr>
            <a:endParaRPr lang="en-US" dirty="0"/>
          </a:p>
          <a:p>
            <a:pPr marL="0" indent="0">
              <a:buNone/>
            </a:pPr>
            <a:r>
              <a:rPr lang="en-US" sz="2600" dirty="0">
                <a:latin typeface="Consolas"/>
                <a:cs typeface="Consolas"/>
              </a:rPr>
              <a:t>Car c = new </a:t>
            </a:r>
            <a:r>
              <a:rPr lang="en-US" sz="2600" dirty="0" err="1">
                <a:latin typeface="Consolas"/>
                <a:cs typeface="Consolas"/>
              </a:rPr>
              <a:t>SDCar</a:t>
            </a:r>
            <a:r>
              <a:rPr lang="en-US" sz="2600" dirty="0">
                <a:latin typeface="Consolas"/>
                <a:cs typeface="Consolas"/>
              </a:rPr>
              <a:t>();</a:t>
            </a:r>
          </a:p>
          <a:p>
            <a:pPr marL="0" indent="0">
              <a:buNone/>
            </a:pPr>
            <a:r>
              <a:rPr lang="en-US" sz="2600" dirty="0">
                <a:latin typeface="Consolas"/>
                <a:cs typeface="Consolas"/>
              </a:rPr>
              <a:t>if (c </a:t>
            </a:r>
            <a:r>
              <a:rPr lang="en-US" sz="2600" dirty="0" err="1">
                <a:solidFill>
                  <a:srgbClr val="E46C0A"/>
                </a:solidFill>
                <a:latin typeface="Consolas"/>
                <a:cs typeface="Consolas"/>
              </a:rPr>
              <a:t>instanceof</a:t>
            </a:r>
            <a:r>
              <a:rPr lang="en-US" sz="2600" dirty="0">
                <a:solidFill>
                  <a:srgbClr val="E46C0A"/>
                </a:solidFill>
                <a:latin typeface="Consolas"/>
                <a:cs typeface="Consolas"/>
              </a:rPr>
              <a:t> </a:t>
            </a:r>
            <a:r>
              <a:rPr lang="en-US" sz="2600" dirty="0" err="1">
                <a:latin typeface="Consolas"/>
                <a:cs typeface="Consolas"/>
              </a:rPr>
              <a:t>SDCar</a:t>
            </a:r>
            <a:r>
              <a:rPr lang="en-US" sz="2600" dirty="0">
                <a:latin typeface="Consolas"/>
                <a:cs typeface="Consolas"/>
              </a:rPr>
              <a:t>){</a:t>
            </a:r>
          </a:p>
          <a:p>
            <a:pPr marL="0" indent="0">
              <a:buNone/>
            </a:pPr>
            <a:r>
              <a:rPr lang="en-US" sz="2600" dirty="0">
                <a:latin typeface="Consolas"/>
                <a:cs typeface="Consolas"/>
              </a:rPr>
              <a:t>	</a:t>
            </a:r>
            <a:r>
              <a:rPr lang="en-US" sz="2600" dirty="0" err="1">
                <a:latin typeface="Consolas"/>
                <a:cs typeface="Consolas"/>
              </a:rPr>
              <a:t>SDCar</a:t>
            </a:r>
            <a:r>
              <a:rPr lang="en-US" sz="2600" dirty="0">
                <a:latin typeface="Consolas"/>
                <a:cs typeface="Consolas"/>
              </a:rPr>
              <a:t> </a:t>
            </a:r>
            <a:r>
              <a:rPr lang="en-US" sz="2600" dirty="0" err="1">
                <a:latin typeface="Consolas"/>
                <a:cs typeface="Consolas"/>
              </a:rPr>
              <a:t>sdc</a:t>
            </a:r>
            <a:r>
              <a:rPr lang="en-US" sz="2600" dirty="0">
                <a:latin typeface="Consolas"/>
                <a:cs typeface="Consolas"/>
              </a:rPr>
              <a:t> = (</a:t>
            </a:r>
            <a:r>
              <a:rPr lang="en-US" sz="2600" dirty="0" err="1">
                <a:latin typeface="Consolas"/>
                <a:cs typeface="Consolas"/>
              </a:rPr>
              <a:t>SDCar</a:t>
            </a:r>
            <a:r>
              <a:rPr lang="en-US" sz="2600" dirty="0">
                <a:latin typeface="Consolas"/>
                <a:cs typeface="Consolas"/>
              </a:rPr>
              <a:t>) c;</a:t>
            </a:r>
          </a:p>
          <a:p>
            <a:pPr marL="0" indent="0">
              <a:buNone/>
            </a:pPr>
            <a:r>
              <a:rPr lang="en-US" sz="2600" dirty="0">
                <a:latin typeface="Consolas"/>
                <a:cs typeface="Consolas"/>
              </a:rPr>
              <a:t>	</a:t>
            </a:r>
            <a:r>
              <a:rPr lang="en-US" sz="2600" dirty="0" err="1">
                <a:latin typeface="Consolas"/>
                <a:cs typeface="Consolas"/>
              </a:rPr>
              <a:t>sdc.turnSDOn</a:t>
            </a:r>
            <a:r>
              <a:rPr lang="en-US" sz="2600" dirty="0">
                <a:latin typeface="Consolas"/>
                <a:cs typeface="Consolas"/>
              </a:rPr>
              <a:t>();</a:t>
            </a:r>
          </a:p>
          <a:p>
            <a:pPr marL="0" indent="0">
              <a:buNone/>
            </a:pPr>
            <a:r>
              <a:rPr lang="en-US" sz="2600" dirty="0">
                <a:latin typeface="Consolas"/>
                <a:cs typeface="Consolas"/>
              </a:rPr>
              <a:t>}</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77</a:t>
            </a:fld>
            <a:endParaRPr lang="it-IT" dirty="0"/>
          </a:p>
        </p:txBody>
      </p:sp>
    </p:spTree>
    <p:extLst>
      <p:ext uri="{BB962C8B-B14F-4D97-AF65-F5344CB8AC3E}">
        <p14:creationId xmlns:p14="http://schemas.microsoft.com/office/powerpoint/2010/main" val="3051050709"/>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Upcast</a:t>
            </a:r>
            <a:r>
              <a:rPr lang="en-US" dirty="0"/>
              <a:t> to object</a:t>
            </a:r>
          </a:p>
        </p:txBody>
      </p:sp>
      <p:sp>
        <p:nvSpPr>
          <p:cNvPr id="3" name="Content Placeholder 2"/>
          <p:cNvSpPr>
            <a:spLocks noGrp="1"/>
          </p:cNvSpPr>
          <p:nvPr>
            <p:ph idx="1"/>
          </p:nvPr>
        </p:nvSpPr>
        <p:spPr/>
        <p:txBody>
          <a:bodyPr>
            <a:normAutofit/>
          </a:bodyPr>
          <a:lstStyle/>
          <a:p>
            <a:r>
              <a:rPr lang="en-US" dirty="0">
                <a:solidFill>
                  <a:srgbClr val="E46C0A"/>
                </a:solidFill>
              </a:rPr>
              <a:t>Each class is either directly or indirectly a subclass of Object</a:t>
            </a:r>
          </a:p>
          <a:p>
            <a:r>
              <a:rPr lang="en-US" dirty="0"/>
              <a:t>It is always possible to </a:t>
            </a:r>
            <a:r>
              <a:rPr lang="en-US" dirty="0" err="1"/>
              <a:t>upcast</a:t>
            </a:r>
            <a:r>
              <a:rPr lang="en-US" dirty="0"/>
              <a:t> any instance to Object type (see Collection)</a:t>
            </a:r>
          </a:p>
          <a:p>
            <a:endParaRPr lang="en-US" dirty="0"/>
          </a:p>
          <a:p>
            <a:pPr marL="0" indent="0">
              <a:buNone/>
            </a:pPr>
            <a:r>
              <a:rPr lang="en-US" sz="2800" dirty="0" err="1">
                <a:latin typeface="Consolas"/>
                <a:cs typeface="Consolas"/>
              </a:rPr>
              <a:t>AnyClass</a:t>
            </a:r>
            <a:r>
              <a:rPr lang="en-US" sz="2800" dirty="0">
                <a:latin typeface="Consolas"/>
                <a:cs typeface="Consolas"/>
              </a:rPr>
              <a:t> any = new </a:t>
            </a:r>
            <a:r>
              <a:rPr lang="en-US" sz="2800" dirty="0" err="1">
                <a:latin typeface="Consolas"/>
                <a:cs typeface="Consolas"/>
              </a:rPr>
              <a:t>AnyClass</a:t>
            </a:r>
            <a:r>
              <a:rPr lang="en-US" sz="2800" dirty="0">
                <a:latin typeface="Consolas"/>
                <a:cs typeface="Consolas"/>
              </a:rPr>
              <a:t>();</a:t>
            </a:r>
          </a:p>
          <a:p>
            <a:pPr marL="0" indent="0">
              <a:buNone/>
            </a:pPr>
            <a:r>
              <a:rPr lang="en-US" sz="2800" dirty="0">
                <a:latin typeface="Consolas"/>
                <a:cs typeface="Consolas"/>
              </a:rPr>
              <a:t>Object </a:t>
            </a:r>
            <a:r>
              <a:rPr lang="en-US" sz="2800" dirty="0" err="1">
                <a:latin typeface="Consolas"/>
                <a:cs typeface="Consolas"/>
              </a:rPr>
              <a:t>obj</a:t>
            </a:r>
            <a:r>
              <a:rPr lang="en-US" sz="2800" dirty="0">
                <a:latin typeface="Consolas"/>
                <a:cs typeface="Consolas"/>
              </a:rPr>
              <a:t> = (Object)any;</a:t>
            </a:r>
          </a:p>
        </p:txBody>
      </p:sp>
      <p:sp>
        <p:nvSpPr>
          <p:cNvPr id="4" name="Slide Number Placeholder 3"/>
          <p:cNvSpPr>
            <a:spLocks noGrp="1"/>
          </p:cNvSpPr>
          <p:nvPr>
            <p:ph type="sldNum" sz="quarter" idx="12"/>
          </p:nvPr>
        </p:nvSpPr>
        <p:spPr/>
        <p:txBody>
          <a:bodyPr/>
          <a:lstStyle/>
          <a:p>
            <a:fld id="{D2040F39-7941-49A4-B48D-F201B18B6351}" type="slidenum">
              <a:rPr lang="it-IT" smtClean="0"/>
              <a:pPr/>
              <a:t>78</a:t>
            </a:fld>
            <a:endParaRPr lang="it-IT" dirty="0"/>
          </a:p>
        </p:txBody>
      </p:sp>
    </p:spTree>
    <p:extLst>
      <p:ext uri="{BB962C8B-B14F-4D97-AF65-F5344CB8AC3E}">
        <p14:creationId xmlns:p14="http://schemas.microsoft.com/office/powerpoint/2010/main" val="392919740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ctrTitle"/>
          </p:nvPr>
        </p:nvSpPr>
        <p:spPr/>
        <p:txBody>
          <a:bodyPr/>
          <a:lstStyle/>
          <a:p>
            <a:pPr eaLnBrk="1" hangingPunct="1"/>
            <a:r>
              <a:rPr lang="en-US" dirty="0">
                <a:latin typeface="Calibri"/>
                <a:cs typeface="Calibri"/>
              </a:rPr>
              <a:t>Abstract Classes and Interfaces</a:t>
            </a:r>
          </a:p>
        </p:txBody>
      </p:sp>
    </p:spTree>
    <p:extLst>
      <p:ext uri="{BB962C8B-B14F-4D97-AF65-F5344CB8AC3E}">
        <p14:creationId xmlns:p14="http://schemas.microsoft.com/office/powerpoint/2010/main" val="2323773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Operations on references</a:t>
            </a:r>
          </a:p>
        </p:txBody>
      </p:sp>
      <p:sp>
        <p:nvSpPr>
          <p:cNvPr id="3" name="Content Placeholder 2"/>
          <p:cNvSpPr>
            <a:spLocks noGrp="1"/>
          </p:cNvSpPr>
          <p:nvPr>
            <p:ph idx="1"/>
          </p:nvPr>
        </p:nvSpPr>
        <p:spPr/>
        <p:txBody>
          <a:bodyPr>
            <a:normAutofit/>
          </a:bodyPr>
          <a:lstStyle/>
          <a:p>
            <a:r>
              <a:rPr lang="en-US" dirty="0"/>
              <a:t>Only the relational operators </a:t>
            </a:r>
            <a:r>
              <a:rPr lang="en-US" b="1" dirty="0">
                <a:solidFill>
                  <a:srgbClr val="F79646"/>
                </a:solidFill>
              </a:rPr>
              <a:t>==</a:t>
            </a:r>
            <a:r>
              <a:rPr lang="en-US" b="1" dirty="0"/>
              <a:t> </a:t>
            </a:r>
            <a:r>
              <a:rPr lang="en-US" dirty="0"/>
              <a:t>and </a:t>
            </a:r>
            <a:r>
              <a:rPr lang="en-US" b="1" dirty="0">
                <a:solidFill>
                  <a:srgbClr val="F79646"/>
                </a:solidFill>
              </a:rPr>
              <a:t>!=</a:t>
            </a:r>
            <a:r>
              <a:rPr lang="en-US" b="1" dirty="0"/>
              <a:t> </a:t>
            </a:r>
            <a:r>
              <a:rPr lang="en-US" dirty="0"/>
              <a:t>are defined:</a:t>
            </a:r>
          </a:p>
          <a:p>
            <a:pPr lvl="1"/>
            <a:r>
              <a:rPr lang="en-US" dirty="0"/>
              <a:t>The equality condition tell you whether two references points to the same object in memory </a:t>
            </a:r>
          </a:p>
          <a:p>
            <a:pPr lvl="1"/>
            <a:r>
              <a:rPr lang="en-US" dirty="0"/>
              <a:t>The equality condition is evaluated on the values of the references and NOT on the values of the objects !</a:t>
            </a:r>
          </a:p>
          <a:p>
            <a:r>
              <a:rPr lang="en-US" dirty="0">
                <a:solidFill>
                  <a:schemeClr val="accent6">
                    <a:lumMod val="75000"/>
                  </a:schemeClr>
                </a:solidFill>
              </a:rPr>
              <a:t>There is NO pointer arithmetic </a:t>
            </a:r>
          </a:p>
          <a:p>
            <a:endParaRPr lang="en-US" dirty="0"/>
          </a:p>
        </p:txBody>
      </p:sp>
      <p:sp>
        <p:nvSpPr>
          <p:cNvPr id="4" name="Slide Number Placeholder 3"/>
          <p:cNvSpPr>
            <a:spLocks noGrp="1"/>
          </p:cNvSpPr>
          <p:nvPr>
            <p:ph type="sldNum" sz="quarter" idx="12"/>
          </p:nvPr>
        </p:nvSpPr>
        <p:spPr/>
        <p:txBody>
          <a:bodyPr/>
          <a:lstStyle/>
          <a:p>
            <a:fld id="{D2040F39-7941-49A4-B48D-F201B18B6351}" type="slidenum">
              <a:rPr lang="it-IT" smtClean="0"/>
              <a:pPr/>
              <a:t>8</a:t>
            </a:fld>
            <a:endParaRPr lang="it-IT" dirty="0"/>
          </a:p>
        </p:txBody>
      </p:sp>
    </p:spTree>
    <p:extLst>
      <p:ext uri="{BB962C8B-B14F-4D97-AF65-F5344CB8AC3E}">
        <p14:creationId xmlns:p14="http://schemas.microsoft.com/office/powerpoint/2010/main" val="212733265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en-US" dirty="0">
                <a:latin typeface="Calibri"/>
                <a:cs typeface="Calibri"/>
              </a:rPr>
              <a:t>Abstract methods</a:t>
            </a:r>
          </a:p>
        </p:txBody>
      </p:sp>
      <p:sp>
        <p:nvSpPr>
          <p:cNvPr id="19459" name="Rectangle 3"/>
          <p:cNvSpPr>
            <a:spLocks noGrp="1" noChangeArrowheads="1"/>
          </p:cNvSpPr>
          <p:nvPr>
            <p:ph type="body" idx="1"/>
          </p:nvPr>
        </p:nvSpPr>
        <p:spPr/>
        <p:txBody>
          <a:bodyPr/>
          <a:lstStyle/>
          <a:p>
            <a:pPr eaLnBrk="1" hangingPunct="1">
              <a:lnSpc>
                <a:spcPct val="90000"/>
              </a:lnSpc>
            </a:pPr>
            <a:r>
              <a:rPr lang="en-US" dirty="0">
                <a:latin typeface="Calibri"/>
                <a:cs typeface="Calibri"/>
              </a:rPr>
              <a:t>You can </a:t>
            </a:r>
            <a:r>
              <a:rPr lang="en-US" i="1" dirty="0">
                <a:latin typeface="Calibri"/>
                <a:cs typeface="Calibri"/>
              </a:rPr>
              <a:t>declare</a:t>
            </a:r>
            <a:r>
              <a:rPr lang="en-US" dirty="0">
                <a:latin typeface="Calibri"/>
                <a:cs typeface="Calibri"/>
              </a:rPr>
              <a:t> an </a:t>
            </a:r>
            <a:r>
              <a:rPr lang="en-US" i="1" dirty="0">
                <a:latin typeface="Calibri"/>
                <a:cs typeface="Calibri"/>
              </a:rPr>
              <a:t>object</a:t>
            </a:r>
            <a:r>
              <a:rPr lang="en-US" dirty="0">
                <a:latin typeface="Calibri"/>
                <a:cs typeface="Calibri"/>
              </a:rPr>
              <a:t> without </a:t>
            </a:r>
            <a:r>
              <a:rPr lang="en-US" i="1" dirty="0">
                <a:latin typeface="Calibri"/>
                <a:cs typeface="Calibri"/>
              </a:rPr>
              <a:t>implementing</a:t>
            </a:r>
            <a:r>
              <a:rPr lang="en-US" dirty="0">
                <a:latin typeface="Calibri"/>
                <a:cs typeface="Calibri"/>
              </a:rPr>
              <a:t> it:</a:t>
            </a:r>
          </a:p>
          <a:p>
            <a:pPr lvl="1" eaLnBrk="1" hangingPunct="1">
              <a:lnSpc>
                <a:spcPct val="90000"/>
              </a:lnSpc>
              <a:buClr>
                <a:srgbClr val="FFFF99"/>
              </a:buClr>
              <a:buFontTx/>
              <a:buChar char=" "/>
            </a:pPr>
            <a:r>
              <a:rPr lang="en-US" dirty="0">
                <a:solidFill>
                  <a:srgbClr val="E46C0A"/>
                </a:solidFill>
                <a:latin typeface="Calibri"/>
                <a:cs typeface="Calibri"/>
              </a:rPr>
              <a:t>Person p;</a:t>
            </a:r>
          </a:p>
          <a:p>
            <a:pPr>
              <a:lnSpc>
                <a:spcPct val="90000"/>
              </a:lnSpc>
            </a:pPr>
            <a:r>
              <a:rPr lang="en-US" dirty="0">
                <a:latin typeface="Calibri"/>
                <a:cs typeface="Calibri"/>
              </a:rPr>
              <a:t>Similarly, you can </a:t>
            </a:r>
            <a:r>
              <a:rPr lang="en-US" i="1" dirty="0">
                <a:latin typeface="Calibri"/>
                <a:cs typeface="Calibri"/>
              </a:rPr>
              <a:t>declare</a:t>
            </a:r>
            <a:r>
              <a:rPr lang="en-US" dirty="0">
                <a:latin typeface="Calibri"/>
                <a:cs typeface="Calibri"/>
              </a:rPr>
              <a:t> a </a:t>
            </a:r>
            <a:r>
              <a:rPr lang="en-US" i="1" dirty="0">
                <a:latin typeface="Calibri"/>
                <a:cs typeface="Calibri"/>
              </a:rPr>
              <a:t>method</a:t>
            </a:r>
            <a:r>
              <a:rPr lang="en-US" dirty="0">
                <a:latin typeface="Calibri"/>
                <a:cs typeface="Calibri"/>
              </a:rPr>
              <a:t> without </a:t>
            </a:r>
            <a:r>
              <a:rPr lang="en-US" i="1" dirty="0">
                <a:cs typeface="Calibri"/>
              </a:rPr>
              <a:t>implementing</a:t>
            </a:r>
            <a:r>
              <a:rPr lang="en-US" dirty="0">
                <a:latin typeface="Calibri"/>
                <a:cs typeface="Calibri"/>
              </a:rPr>
              <a:t> it </a:t>
            </a:r>
            <a:r>
              <a:rPr lang="en-US" dirty="0">
                <a:cs typeface="Calibri"/>
              </a:rPr>
              <a:t>(i.e., the body of the method is missing</a:t>
            </a:r>
            <a:r>
              <a:rPr lang="en-US" dirty="0">
                <a:latin typeface="Calibri"/>
                <a:cs typeface="Calibri"/>
              </a:rPr>
              <a:t>):</a:t>
            </a:r>
          </a:p>
          <a:p>
            <a:pPr lvl="1" eaLnBrk="1" hangingPunct="1">
              <a:lnSpc>
                <a:spcPct val="90000"/>
              </a:lnSpc>
              <a:buClr>
                <a:srgbClr val="FFFF99"/>
              </a:buClr>
              <a:buFontTx/>
              <a:buChar char=" "/>
            </a:pPr>
            <a:r>
              <a:rPr lang="en-US" dirty="0">
                <a:latin typeface="Calibri"/>
                <a:cs typeface="Calibri"/>
              </a:rPr>
              <a:t>public </a:t>
            </a:r>
            <a:r>
              <a:rPr lang="en-US" dirty="0">
                <a:solidFill>
                  <a:schemeClr val="accent6">
                    <a:lumMod val="75000"/>
                  </a:schemeClr>
                </a:solidFill>
                <a:latin typeface="Calibri"/>
                <a:cs typeface="Calibri"/>
              </a:rPr>
              <a:t>abstract </a:t>
            </a:r>
            <a:r>
              <a:rPr lang="en-US" dirty="0">
                <a:latin typeface="Calibri"/>
                <a:cs typeface="Calibri"/>
              </a:rPr>
              <a:t>void draw(</a:t>
            </a:r>
            <a:r>
              <a:rPr lang="en-US" dirty="0" err="1">
                <a:latin typeface="Calibri"/>
                <a:cs typeface="Calibri"/>
              </a:rPr>
              <a:t>int</a:t>
            </a:r>
            <a:r>
              <a:rPr lang="en-US" dirty="0">
                <a:latin typeface="Calibri"/>
                <a:cs typeface="Calibri"/>
              </a:rPr>
              <a:t> size);</a:t>
            </a:r>
          </a:p>
          <a:p>
            <a:pPr eaLnBrk="1" hangingPunct="1">
              <a:lnSpc>
                <a:spcPct val="90000"/>
              </a:lnSpc>
            </a:pPr>
            <a:r>
              <a:rPr lang="en-US" dirty="0">
                <a:latin typeface="Calibri"/>
                <a:cs typeface="Calibri"/>
              </a:rPr>
              <a:t>A method that has been </a:t>
            </a:r>
            <a:r>
              <a:rPr lang="en-US" dirty="0">
                <a:solidFill>
                  <a:schemeClr val="accent6">
                    <a:lumMod val="75000"/>
                  </a:schemeClr>
                </a:solidFill>
                <a:latin typeface="Calibri"/>
                <a:cs typeface="Calibri"/>
              </a:rPr>
              <a:t>declared</a:t>
            </a:r>
            <a:r>
              <a:rPr lang="en-US" dirty="0">
                <a:solidFill>
                  <a:schemeClr val="accent6">
                    <a:lumMod val="50000"/>
                  </a:schemeClr>
                </a:solidFill>
                <a:latin typeface="Calibri"/>
                <a:cs typeface="Calibri"/>
              </a:rPr>
              <a:t> </a:t>
            </a:r>
            <a:r>
              <a:rPr lang="en-US" dirty="0">
                <a:latin typeface="Calibri"/>
                <a:cs typeface="Calibri"/>
              </a:rPr>
              <a:t>but </a:t>
            </a:r>
            <a:r>
              <a:rPr lang="en-US" dirty="0">
                <a:solidFill>
                  <a:srgbClr val="E46C0A"/>
                </a:solidFill>
                <a:latin typeface="Calibri"/>
                <a:cs typeface="Calibri"/>
              </a:rPr>
              <a:t>not defined</a:t>
            </a:r>
            <a:r>
              <a:rPr lang="en-US" dirty="0">
                <a:latin typeface="Calibri"/>
                <a:cs typeface="Calibri"/>
              </a:rPr>
              <a:t> is an </a:t>
            </a:r>
            <a:r>
              <a:rPr lang="en-US" dirty="0">
                <a:solidFill>
                  <a:schemeClr val="accent6">
                    <a:lumMod val="75000"/>
                  </a:schemeClr>
                </a:solidFill>
                <a:latin typeface="Calibri"/>
                <a:cs typeface="Calibri"/>
              </a:rPr>
              <a:t>abstract method</a:t>
            </a:r>
          </a:p>
          <a:p>
            <a:pPr lvl="1" eaLnBrk="1" hangingPunct="1">
              <a:lnSpc>
                <a:spcPct val="90000"/>
              </a:lnSpc>
            </a:pPr>
            <a:endParaRPr lang="en-US" dirty="0">
              <a:latin typeface="Calibri"/>
              <a:cs typeface="Calibri"/>
            </a:endParaRPr>
          </a:p>
        </p:txBody>
      </p:sp>
      <p:sp>
        <p:nvSpPr>
          <p:cNvPr id="6" name="Slide Number Placeholder 3">
            <a:extLst>
              <a:ext uri="{FF2B5EF4-FFF2-40B4-BE49-F238E27FC236}">
                <a16:creationId xmlns:a16="http://schemas.microsoft.com/office/drawing/2014/main" id="{C0348313-231F-544A-9631-ADAAFEC6005A}"/>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80</a:t>
            </a:fld>
            <a:endParaRPr lang="en-US" sz="1400" dirty="0">
              <a:latin typeface="Arial" charset="0"/>
            </a:endParaRPr>
          </a:p>
        </p:txBody>
      </p:sp>
    </p:spTree>
    <p:extLst>
      <p:ext uri="{BB962C8B-B14F-4D97-AF65-F5344CB8AC3E}">
        <p14:creationId xmlns:p14="http://schemas.microsoft.com/office/powerpoint/2010/main" val="106336760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53B43709-A97F-804F-97AF-09B91E0C9B75}" type="slidenum">
              <a:rPr lang="en-US" sz="1400">
                <a:latin typeface="Arial" charset="0"/>
              </a:rPr>
              <a:pPr/>
              <a:t>81</a:t>
            </a:fld>
            <a:endParaRPr lang="en-US" sz="1400" dirty="0">
              <a:latin typeface="Arial" charset="0"/>
            </a:endParaRPr>
          </a:p>
        </p:txBody>
      </p:sp>
      <p:sp>
        <p:nvSpPr>
          <p:cNvPr id="21506" name="Rectangle 2"/>
          <p:cNvSpPr>
            <a:spLocks noGrp="1" noChangeArrowheads="1"/>
          </p:cNvSpPr>
          <p:nvPr>
            <p:ph type="title"/>
          </p:nvPr>
        </p:nvSpPr>
        <p:spPr/>
        <p:txBody>
          <a:bodyPr/>
          <a:lstStyle/>
          <a:p>
            <a:pPr eaLnBrk="1" hangingPunct="1"/>
            <a:r>
              <a:rPr lang="en-US" dirty="0">
                <a:latin typeface="Calibri"/>
                <a:cs typeface="Calibri"/>
              </a:rPr>
              <a:t>Abstract classes</a:t>
            </a:r>
          </a:p>
        </p:txBody>
      </p:sp>
      <p:sp>
        <p:nvSpPr>
          <p:cNvPr id="21507" name="Rectangle 3"/>
          <p:cNvSpPr>
            <a:spLocks noGrp="1" noChangeArrowheads="1"/>
          </p:cNvSpPr>
          <p:nvPr>
            <p:ph type="body" idx="1"/>
          </p:nvPr>
        </p:nvSpPr>
        <p:spPr/>
        <p:txBody>
          <a:bodyPr>
            <a:normAutofit/>
          </a:bodyPr>
          <a:lstStyle/>
          <a:p>
            <a:pPr eaLnBrk="1" hangingPunct="1"/>
            <a:r>
              <a:rPr lang="en-US" dirty="0">
                <a:latin typeface="Calibri"/>
                <a:cs typeface="Calibri"/>
              </a:rPr>
              <a:t>Any class containing </a:t>
            </a:r>
            <a:r>
              <a:rPr lang="en-US" dirty="0">
                <a:solidFill>
                  <a:schemeClr val="accent6">
                    <a:lumMod val="75000"/>
                  </a:schemeClr>
                </a:solidFill>
                <a:latin typeface="Calibri"/>
                <a:cs typeface="Calibri"/>
              </a:rPr>
              <a:t>one or more abstract methods</a:t>
            </a:r>
            <a:r>
              <a:rPr lang="en-US" dirty="0">
                <a:latin typeface="Calibri"/>
                <a:cs typeface="Calibri"/>
              </a:rPr>
              <a:t> is an </a:t>
            </a:r>
            <a:r>
              <a:rPr lang="en-US" dirty="0">
                <a:solidFill>
                  <a:srgbClr val="E46C0A"/>
                </a:solidFill>
                <a:latin typeface="Calibri"/>
                <a:cs typeface="Calibri"/>
              </a:rPr>
              <a:t>abstract class</a:t>
            </a:r>
          </a:p>
          <a:p>
            <a:r>
              <a:rPr lang="en-US" dirty="0">
                <a:cs typeface="Calibri"/>
              </a:rPr>
              <a:t>An abstract class is </a:t>
            </a:r>
            <a:r>
              <a:rPr lang="en-US" i="1" dirty="0">
                <a:cs typeface="Calibri"/>
              </a:rPr>
              <a:t>incomplete</a:t>
            </a:r>
            <a:r>
              <a:rPr lang="en-US" dirty="0">
                <a:cs typeface="Calibri"/>
              </a:rPr>
              <a:t> in the sense it has </a:t>
            </a:r>
            <a:r>
              <a:rPr lang="en-US" altLang="ja-JP" dirty="0">
                <a:cs typeface="Calibri"/>
              </a:rPr>
              <a:t>missing method bodies</a:t>
            </a:r>
            <a:endParaRPr lang="en-US" dirty="0">
              <a:solidFill>
                <a:srgbClr val="E46C0A"/>
              </a:solidFill>
              <a:latin typeface="Calibri"/>
              <a:cs typeface="Calibri"/>
            </a:endParaRPr>
          </a:p>
          <a:p>
            <a:pPr eaLnBrk="1" hangingPunct="1"/>
            <a:r>
              <a:rPr lang="en-US" dirty="0">
                <a:latin typeface="Calibri"/>
                <a:cs typeface="Calibri"/>
              </a:rPr>
              <a:t>You must declare the class with the keyword </a:t>
            </a:r>
            <a:r>
              <a:rPr lang="en-US" dirty="0">
                <a:solidFill>
                  <a:srgbClr val="E46C0A"/>
                </a:solidFill>
                <a:latin typeface="Calibri"/>
                <a:cs typeface="Calibri"/>
              </a:rPr>
              <a:t>abstract</a:t>
            </a:r>
            <a:r>
              <a:rPr lang="en-US" dirty="0">
                <a:latin typeface="Calibri"/>
                <a:cs typeface="Calibri"/>
              </a:rPr>
              <a:t>:</a:t>
            </a:r>
          </a:p>
          <a:p>
            <a:pPr lvl="1" eaLnBrk="1" hangingPunct="1">
              <a:buClr>
                <a:srgbClr val="99CCFF"/>
              </a:buClr>
              <a:buFontTx/>
              <a:buChar char=" "/>
            </a:pPr>
            <a:r>
              <a:rPr lang="en-US" dirty="0">
                <a:latin typeface="Consolas"/>
                <a:cs typeface="Consolas"/>
              </a:rPr>
              <a:t>abstract class </a:t>
            </a:r>
            <a:r>
              <a:rPr lang="en-US" dirty="0" err="1">
                <a:latin typeface="Consolas"/>
                <a:cs typeface="Consolas"/>
              </a:rPr>
              <a:t>MyClass</a:t>
            </a:r>
            <a:r>
              <a:rPr lang="en-US" dirty="0">
                <a:latin typeface="Consolas"/>
                <a:cs typeface="Consolas"/>
              </a:rPr>
              <a:t> {...}</a:t>
            </a:r>
          </a:p>
          <a:p>
            <a:pPr eaLnBrk="1" hangingPunct="1"/>
            <a:r>
              <a:rPr lang="en-US" dirty="0">
                <a:latin typeface="Calibri"/>
                <a:cs typeface="Calibri"/>
              </a:rPr>
              <a:t>You</a:t>
            </a:r>
            <a:r>
              <a:rPr lang="en-US" dirty="0">
                <a:solidFill>
                  <a:srgbClr val="E46C0A"/>
                </a:solidFill>
                <a:latin typeface="Calibri"/>
                <a:cs typeface="Calibri"/>
              </a:rPr>
              <a:t> cannot instantiate </a:t>
            </a:r>
            <a:r>
              <a:rPr lang="en-US" dirty="0">
                <a:latin typeface="Calibri"/>
                <a:cs typeface="Calibri"/>
              </a:rPr>
              <a:t>(create a new instance of) an abstract class</a:t>
            </a:r>
          </a:p>
        </p:txBody>
      </p:sp>
    </p:spTree>
    <p:extLst>
      <p:ext uri="{BB962C8B-B14F-4D97-AF65-F5344CB8AC3E}">
        <p14:creationId xmlns:p14="http://schemas.microsoft.com/office/powerpoint/2010/main" val="1109426418"/>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dirty="0">
                <a:latin typeface="Calibri"/>
                <a:cs typeface="Calibri"/>
              </a:rPr>
              <a:t>Abstract classes</a:t>
            </a:r>
          </a:p>
        </p:txBody>
      </p:sp>
      <p:sp>
        <p:nvSpPr>
          <p:cNvPr id="23555" name="Rectangle 3"/>
          <p:cNvSpPr>
            <a:spLocks noGrp="1" noChangeArrowheads="1"/>
          </p:cNvSpPr>
          <p:nvPr>
            <p:ph idx="1"/>
          </p:nvPr>
        </p:nvSpPr>
        <p:spPr/>
        <p:txBody>
          <a:bodyPr/>
          <a:lstStyle/>
          <a:p>
            <a:pPr eaLnBrk="1" hangingPunct="1"/>
            <a:r>
              <a:rPr lang="en-US" dirty="0">
                <a:solidFill>
                  <a:srgbClr val="E46C0A"/>
                </a:solidFill>
                <a:latin typeface="Calibri"/>
                <a:cs typeface="Calibri"/>
              </a:rPr>
              <a:t>You can extend (subclass) an abstract class</a:t>
            </a:r>
          </a:p>
          <a:p>
            <a:pPr lvl="1" eaLnBrk="1" hangingPunct="1"/>
            <a:r>
              <a:rPr lang="en-US" dirty="0">
                <a:latin typeface="Calibri"/>
                <a:cs typeface="Calibri"/>
              </a:rPr>
              <a:t>If the subclass defines all the inherited abstract methods, it is </a:t>
            </a:r>
            <a:r>
              <a:rPr lang="en-US" altLang="ja-JP" dirty="0">
                <a:latin typeface="Calibri"/>
                <a:cs typeface="Calibri"/>
              </a:rPr>
              <a:t>concrete and can be instantiated</a:t>
            </a:r>
          </a:p>
          <a:p>
            <a:pPr lvl="1" eaLnBrk="1" hangingPunct="1"/>
            <a:r>
              <a:rPr lang="en-US" dirty="0">
                <a:latin typeface="Calibri"/>
                <a:cs typeface="Calibri"/>
              </a:rPr>
              <a:t>If the subclass does </a:t>
            </a:r>
            <a:r>
              <a:rPr lang="en-US" i="1" dirty="0">
                <a:latin typeface="Calibri"/>
                <a:cs typeface="Calibri"/>
              </a:rPr>
              <a:t>not</a:t>
            </a:r>
            <a:r>
              <a:rPr lang="en-US" dirty="0">
                <a:latin typeface="Calibri"/>
                <a:cs typeface="Calibri"/>
              </a:rPr>
              <a:t> define all the inherited abstract methods, it must be abstract too</a:t>
            </a:r>
          </a:p>
          <a:p>
            <a:pPr eaLnBrk="1" hangingPunct="1"/>
            <a:r>
              <a:rPr lang="en-US" dirty="0">
                <a:latin typeface="Calibri"/>
                <a:cs typeface="Calibri"/>
              </a:rPr>
              <a:t>You can declare a class to be </a:t>
            </a:r>
            <a:r>
              <a:rPr lang="en-US" dirty="0">
                <a:solidFill>
                  <a:srgbClr val="E46C0A"/>
                </a:solidFill>
                <a:latin typeface="Calibri"/>
                <a:cs typeface="Calibri"/>
              </a:rPr>
              <a:t>abstract </a:t>
            </a:r>
            <a:r>
              <a:rPr lang="en-US" dirty="0">
                <a:latin typeface="Calibri"/>
                <a:cs typeface="Calibri"/>
              </a:rPr>
              <a:t>even if it does not contain any abstract methods</a:t>
            </a:r>
          </a:p>
          <a:p>
            <a:pPr lvl="1" eaLnBrk="1" hangingPunct="1"/>
            <a:r>
              <a:rPr lang="en-US" dirty="0">
                <a:latin typeface="Calibri"/>
                <a:cs typeface="Calibri"/>
              </a:rPr>
              <a:t>This just prevents the class from being instantiated</a:t>
            </a:r>
          </a:p>
        </p:txBody>
      </p:sp>
      <p:sp>
        <p:nvSpPr>
          <p:cNvPr id="23553"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8E6AFB58-377E-1744-B6E5-3255F15B8596}" type="slidenum">
              <a:rPr lang="en-US" sz="1400">
                <a:latin typeface="Arial" charset="0"/>
              </a:rPr>
              <a:pPr/>
              <a:t>82</a:t>
            </a:fld>
            <a:endParaRPr lang="en-US" sz="1400">
              <a:latin typeface="Arial" charset="0"/>
            </a:endParaRPr>
          </a:p>
        </p:txBody>
      </p:sp>
    </p:spTree>
    <p:extLst>
      <p:ext uri="{BB962C8B-B14F-4D97-AF65-F5344CB8AC3E}">
        <p14:creationId xmlns:p14="http://schemas.microsoft.com/office/powerpoint/2010/main" val="405433065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C7073A00-3B92-4743-89E8-61B9B6CD1BCB}" type="slidenum">
              <a:rPr lang="en-US" sz="1400">
                <a:latin typeface="Arial" charset="0"/>
              </a:rPr>
              <a:pPr/>
              <a:t>83</a:t>
            </a:fld>
            <a:endParaRPr lang="en-US" sz="1400">
              <a:latin typeface="Arial" charset="0"/>
            </a:endParaRPr>
          </a:p>
        </p:txBody>
      </p:sp>
      <p:sp>
        <p:nvSpPr>
          <p:cNvPr id="25602" name="Rectangle 2"/>
          <p:cNvSpPr>
            <a:spLocks noGrp="1" noChangeArrowheads="1"/>
          </p:cNvSpPr>
          <p:nvPr>
            <p:ph type="title"/>
          </p:nvPr>
        </p:nvSpPr>
        <p:spPr/>
        <p:txBody>
          <a:bodyPr/>
          <a:lstStyle/>
          <a:p>
            <a:pPr eaLnBrk="1" hangingPunct="1"/>
            <a:r>
              <a:rPr lang="en-US" dirty="0">
                <a:latin typeface="Calibri"/>
                <a:cs typeface="Calibri"/>
              </a:rPr>
              <a:t>Why use abstract classes?</a:t>
            </a:r>
          </a:p>
        </p:txBody>
      </p:sp>
      <p:sp>
        <p:nvSpPr>
          <p:cNvPr id="25603" name="Rectangle 3"/>
          <p:cNvSpPr>
            <a:spLocks noGrp="1" noChangeArrowheads="1"/>
          </p:cNvSpPr>
          <p:nvPr>
            <p:ph type="body" idx="1"/>
          </p:nvPr>
        </p:nvSpPr>
        <p:spPr/>
        <p:txBody>
          <a:bodyPr>
            <a:normAutofit/>
          </a:bodyPr>
          <a:lstStyle/>
          <a:p>
            <a:pPr eaLnBrk="1" hangingPunct="1"/>
            <a:r>
              <a:rPr lang="en-US" dirty="0">
                <a:latin typeface="Calibri"/>
                <a:cs typeface="Calibri"/>
              </a:rPr>
              <a:t>Suppose you wanted to create a class </a:t>
            </a:r>
            <a:r>
              <a:rPr lang="en-US" dirty="0">
                <a:solidFill>
                  <a:srgbClr val="E46C0A"/>
                </a:solidFill>
                <a:latin typeface="Calibri"/>
                <a:cs typeface="Calibri"/>
              </a:rPr>
              <a:t>Shape</a:t>
            </a:r>
            <a:r>
              <a:rPr lang="en-US" dirty="0">
                <a:latin typeface="Calibri"/>
                <a:cs typeface="Calibri"/>
              </a:rPr>
              <a:t>, with subclasses </a:t>
            </a:r>
            <a:r>
              <a:rPr lang="en-US" dirty="0">
                <a:solidFill>
                  <a:srgbClr val="E46C0A"/>
                </a:solidFill>
                <a:latin typeface="Calibri"/>
                <a:cs typeface="Calibri"/>
              </a:rPr>
              <a:t>Oval, Rectangle, Triangle, Hexagon</a:t>
            </a:r>
            <a:r>
              <a:rPr lang="en-US" dirty="0">
                <a:latin typeface="Calibri"/>
                <a:cs typeface="Calibri"/>
              </a:rPr>
              <a:t>, etc.</a:t>
            </a:r>
          </a:p>
          <a:p>
            <a:pPr eaLnBrk="1" hangingPunct="1"/>
            <a:r>
              <a:rPr lang="en-US" dirty="0">
                <a:latin typeface="Calibri"/>
                <a:cs typeface="Calibri"/>
              </a:rPr>
              <a:t>Each subclass has a method </a:t>
            </a:r>
            <a:r>
              <a:rPr lang="en-US" dirty="0">
                <a:solidFill>
                  <a:schemeClr val="accent6">
                    <a:lumMod val="75000"/>
                  </a:schemeClr>
                </a:solidFill>
                <a:latin typeface="Calibri"/>
                <a:cs typeface="Calibri"/>
              </a:rPr>
              <a:t>draw() </a:t>
            </a:r>
            <a:r>
              <a:rPr lang="en-US" dirty="0">
                <a:latin typeface="Calibri"/>
                <a:cs typeface="Calibri"/>
              </a:rPr>
              <a:t>for representing its shape on a 2D graphic panel</a:t>
            </a:r>
          </a:p>
        </p:txBody>
      </p:sp>
    </p:spTree>
    <p:extLst>
      <p:ext uri="{BB962C8B-B14F-4D97-AF65-F5344CB8AC3E}">
        <p14:creationId xmlns:p14="http://schemas.microsoft.com/office/powerpoint/2010/main" val="175668635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12EAC9EE-EF3D-3942-B551-335F0DA739E4}" type="slidenum">
              <a:rPr lang="en-US" sz="1400">
                <a:latin typeface="Arial" charset="0"/>
              </a:rPr>
              <a:pPr/>
              <a:t>84</a:t>
            </a:fld>
            <a:endParaRPr lang="en-US" sz="1400">
              <a:latin typeface="Arial" charset="0"/>
            </a:endParaRPr>
          </a:p>
        </p:txBody>
      </p:sp>
      <p:sp>
        <p:nvSpPr>
          <p:cNvPr id="31746" name="Rectangle 2"/>
          <p:cNvSpPr>
            <a:spLocks noGrp="1" noChangeArrowheads="1"/>
          </p:cNvSpPr>
          <p:nvPr>
            <p:ph type="title"/>
          </p:nvPr>
        </p:nvSpPr>
        <p:spPr/>
        <p:txBody>
          <a:bodyPr/>
          <a:lstStyle/>
          <a:p>
            <a:pPr eaLnBrk="1" hangingPunct="1"/>
            <a:r>
              <a:rPr lang="en-US" dirty="0">
                <a:latin typeface="Calibri"/>
                <a:cs typeface="Calibri"/>
              </a:rPr>
              <a:t>A problem</a:t>
            </a:r>
          </a:p>
        </p:txBody>
      </p:sp>
      <p:sp>
        <p:nvSpPr>
          <p:cNvPr id="31747" name="Rectangle 3"/>
          <p:cNvSpPr>
            <a:spLocks noGrp="1" noChangeArrowheads="1"/>
          </p:cNvSpPr>
          <p:nvPr>
            <p:ph type="body" idx="1"/>
          </p:nvPr>
        </p:nvSpPr>
        <p:spPr/>
        <p:txBody>
          <a:bodyPr>
            <a:normAutofit/>
          </a:bodyPr>
          <a:lstStyle/>
          <a:p>
            <a:pPr marL="0" indent="0">
              <a:buNone/>
            </a:pPr>
            <a:r>
              <a:rPr lang="en-US" sz="1800" dirty="0">
                <a:solidFill>
                  <a:srgbClr val="000000"/>
                </a:solidFill>
                <a:latin typeface="Consolas"/>
                <a:cs typeface="Consolas"/>
              </a:rPr>
              <a:t>class Shape { ... }</a:t>
            </a:r>
          </a:p>
          <a:p>
            <a:pPr marL="0" indent="0">
              <a:buNone/>
            </a:pPr>
            <a:r>
              <a:rPr lang="en-US" sz="1800" dirty="0">
                <a:solidFill>
                  <a:srgbClr val="000000"/>
                </a:solidFill>
                <a:latin typeface="Consolas"/>
                <a:cs typeface="Consolas"/>
              </a:rPr>
              <a:t>class Star extends Shape {</a:t>
            </a:r>
            <a:br>
              <a:rPr lang="en-US" sz="1800" dirty="0">
                <a:solidFill>
                  <a:srgbClr val="000000"/>
                </a:solidFill>
                <a:latin typeface="Consolas"/>
                <a:cs typeface="Consolas"/>
              </a:rPr>
            </a:br>
            <a:r>
              <a:rPr lang="en-US" sz="1800" dirty="0">
                <a:solidFill>
                  <a:srgbClr val="000000"/>
                </a:solidFill>
                <a:latin typeface="Consolas"/>
                <a:cs typeface="Consolas"/>
              </a:rPr>
              <a:t>    void draw() { ... }</a:t>
            </a:r>
            <a:br>
              <a:rPr lang="en-US" sz="1800" dirty="0">
                <a:solidFill>
                  <a:srgbClr val="000000"/>
                </a:solidFill>
                <a:latin typeface="Consolas"/>
                <a:cs typeface="Consolas"/>
              </a:rPr>
            </a:br>
            <a:r>
              <a:rPr lang="en-US" sz="1800" dirty="0">
                <a:solidFill>
                  <a:srgbClr val="000000"/>
                </a:solidFill>
                <a:latin typeface="Consolas"/>
                <a:cs typeface="Consolas"/>
              </a:rPr>
              <a:t>    ...</a:t>
            </a:r>
            <a:br>
              <a:rPr lang="en-US" sz="1800" dirty="0">
                <a:solidFill>
                  <a:srgbClr val="000000"/>
                </a:solidFill>
                <a:latin typeface="Consolas"/>
                <a:cs typeface="Consolas"/>
              </a:rPr>
            </a:br>
            <a:r>
              <a:rPr lang="en-US" sz="1800" dirty="0">
                <a:solidFill>
                  <a:srgbClr val="000000"/>
                </a:solidFill>
                <a:latin typeface="Consolas"/>
                <a:cs typeface="Consolas"/>
              </a:rPr>
              <a:t>}</a:t>
            </a:r>
          </a:p>
          <a:p>
            <a:pPr marL="0" indent="0">
              <a:buNone/>
            </a:pPr>
            <a:r>
              <a:rPr lang="en-US" sz="1800" dirty="0">
                <a:solidFill>
                  <a:srgbClr val="000000"/>
                </a:solidFill>
                <a:latin typeface="Consolas"/>
                <a:cs typeface="Consolas"/>
              </a:rPr>
              <a:t>class Circle extends Shape {</a:t>
            </a:r>
            <a:br>
              <a:rPr lang="en-US" sz="1800" dirty="0">
                <a:solidFill>
                  <a:srgbClr val="000000"/>
                </a:solidFill>
                <a:latin typeface="Consolas"/>
                <a:cs typeface="Consolas"/>
              </a:rPr>
            </a:br>
            <a:r>
              <a:rPr lang="en-US" sz="1800" dirty="0">
                <a:solidFill>
                  <a:srgbClr val="000000"/>
                </a:solidFill>
                <a:latin typeface="Consolas"/>
                <a:cs typeface="Consolas"/>
              </a:rPr>
              <a:t>    void draw() { ... }</a:t>
            </a:r>
            <a:br>
              <a:rPr lang="en-US" sz="1800" dirty="0">
                <a:solidFill>
                  <a:srgbClr val="000000"/>
                </a:solidFill>
                <a:latin typeface="Consolas"/>
                <a:cs typeface="Consolas"/>
              </a:rPr>
            </a:br>
            <a:r>
              <a:rPr lang="en-US" sz="1800" dirty="0">
                <a:solidFill>
                  <a:srgbClr val="000000"/>
                </a:solidFill>
                <a:latin typeface="Consolas"/>
                <a:cs typeface="Consolas"/>
              </a:rPr>
              <a:t>    ...</a:t>
            </a:r>
            <a:br>
              <a:rPr lang="en-US" sz="1800" dirty="0">
                <a:solidFill>
                  <a:srgbClr val="000000"/>
                </a:solidFill>
                <a:latin typeface="Consolas"/>
                <a:cs typeface="Consolas"/>
              </a:rPr>
            </a:br>
            <a:r>
              <a:rPr lang="en-US" sz="1800" dirty="0">
                <a:solidFill>
                  <a:srgbClr val="000000"/>
                </a:solidFill>
                <a:latin typeface="Consolas"/>
                <a:cs typeface="Consolas"/>
              </a:rPr>
              <a:t>}</a:t>
            </a:r>
          </a:p>
          <a:p>
            <a:pPr marL="0" indent="0">
              <a:buNone/>
            </a:pPr>
            <a:r>
              <a:rPr lang="en-US" sz="1800" dirty="0">
                <a:solidFill>
                  <a:srgbClr val="000000"/>
                </a:solidFill>
                <a:latin typeface="Consolas"/>
                <a:cs typeface="Consolas"/>
              </a:rPr>
              <a:t>Shape s;</a:t>
            </a:r>
          </a:p>
          <a:p>
            <a:pPr marL="0" indent="0">
              <a:buNone/>
            </a:pPr>
            <a:r>
              <a:rPr lang="en-US" sz="1800" dirty="0">
                <a:solidFill>
                  <a:srgbClr val="E46C0A"/>
                </a:solidFill>
                <a:latin typeface="Consolas"/>
                <a:cs typeface="Consolas"/>
              </a:rPr>
              <a:t>s = new Shape(); // Legal, but unwanted</a:t>
            </a:r>
          </a:p>
          <a:p>
            <a:pPr marL="0" indent="0">
              <a:buNone/>
            </a:pPr>
            <a:r>
              <a:rPr lang="en-US" sz="1800" dirty="0" err="1">
                <a:solidFill>
                  <a:srgbClr val="E46C0A"/>
                </a:solidFill>
                <a:latin typeface="Consolas"/>
                <a:cs typeface="Consolas"/>
              </a:rPr>
              <a:t>s.draw</a:t>
            </a:r>
            <a:r>
              <a:rPr lang="en-US" sz="1800" dirty="0">
                <a:solidFill>
                  <a:srgbClr val="E46C0A"/>
                </a:solidFill>
                <a:latin typeface="Consolas"/>
                <a:cs typeface="Consolas"/>
              </a:rPr>
              <a:t>();        </a:t>
            </a:r>
            <a:r>
              <a:rPr lang="en-US" sz="1800" dirty="0">
                <a:solidFill>
                  <a:schemeClr val="accent6">
                    <a:lumMod val="75000"/>
                  </a:schemeClr>
                </a:solidFill>
                <a:latin typeface="Consolas"/>
                <a:cs typeface="Consolas"/>
              </a:rPr>
              <a:t>// Illegal, Shape does not have draw()</a:t>
            </a:r>
          </a:p>
          <a:p>
            <a:pPr marL="0" indent="0">
              <a:buNone/>
            </a:pPr>
            <a:r>
              <a:rPr lang="en-US" sz="1800" dirty="0">
                <a:solidFill>
                  <a:schemeClr val="accent3">
                    <a:lumMod val="75000"/>
                  </a:schemeClr>
                </a:solidFill>
                <a:latin typeface="Consolas"/>
                <a:cs typeface="Consolas"/>
              </a:rPr>
              <a:t>s = new Star();  // Legal, because a Star </a:t>
            </a:r>
            <a:r>
              <a:rPr lang="en-US" sz="1800" b="1" i="1" dirty="0">
                <a:solidFill>
                  <a:schemeClr val="accent3">
                    <a:lumMod val="75000"/>
                  </a:schemeClr>
                </a:solidFill>
                <a:latin typeface="Consolas"/>
                <a:cs typeface="Consolas"/>
              </a:rPr>
              <a:t>is</a:t>
            </a:r>
            <a:r>
              <a:rPr lang="en-US" sz="1800" dirty="0">
                <a:solidFill>
                  <a:schemeClr val="accent3">
                    <a:lumMod val="75000"/>
                  </a:schemeClr>
                </a:solidFill>
                <a:latin typeface="Consolas"/>
                <a:cs typeface="Consolas"/>
              </a:rPr>
              <a:t> a Shape</a:t>
            </a:r>
          </a:p>
          <a:p>
            <a:pPr marL="0" indent="0">
              <a:buNone/>
            </a:pPr>
            <a:r>
              <a:rPr lang="en-US" sz="1800" dirty="0" err="1">
                <a:solidFill>
                  <a:schemeClr val="accent6">
                    <a:lumMod val="75000"/>
                  </a:schemeClr>
                </a:solidFill>
                <a:latin typeface="Consolas"/>
                <a:cs typeface="Consolas"/>
              </a:rPr>
              <a:t>s.draw</a:t>
            </a:r>
            <a:r>
              <a:rPr lang="en-US" sz="1800" dirty="0">
                <a:solidFill>
                  <a:schemeClr val="accent6">
                    <a:lumMod val="75000"/>
                  </a:schemeClr>
                </a:solidFill>
                <a:latin typeface="Consolas"/>
                <a:cs typeface="Consolas"/>
              </a:rPr>
              <a:t>();        // Illegal, Shape does not have draw()</a:t>
            </a:r>
          </a:p>
        </p:txBody>
      </p:sp>
    </p:spTree>
    <p:extLst>
      <p:ext uri="{BB962C8B-B14F-4D97-AF65-F5344CB8AC3E}">
        <p14:creationId xmlns:p14="http://schemas.microsoft.com/office/powerpoint/2010/main" val="2777708542"/>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12EAC9EE-EF3D-3942-B551-335F0DA739E4}" type="slidenum">
              <a:rPr lang="en-US" sz="1400">
                <a:latin typeface="Arial" charset="0"/>
              </a:rPr>
              <a:pPr/>
              <a:t>85</a:t>
            </a:fld>
            <a:endParaRPr lang="en-US" sz="1400">
              <a:latin typeface="Arial" charset="0"/>
            </a:endParaRPr>
          </a:p>
        </p:txBody>
      </p:sp>
      <p:sp>
        <p:nvSpPr>
          <p:cNvPr id="31746" name="Rectangle 2"/>
          <p:cNvSpPr>
            <a:spLocks noGrp="1" noChangeArrowheads="1"/>
          </p:cNvSpPr>
          <p:nvPr>
            <p:ph type="title"/>
          </p:nvPr>
        </p:nvSpPr>
        <p:spPr/>
        <p:txBody>
          <a:bodyPr/>
          <a:lstStyle/>
          <a:p>
            <a:pPr eaLnBrk="1" hangingPunct="1"/>
            <a:r>
              <a:rPr lang="en-US" dirty="0">
                <a:latin typeface="Calibri"/>
                <a:cs typeface="Calibri"/>
              </a:rPr>
              <a:t>Same problem, another view</a:t>
            </a:r>
          </a:p>
        </p:txBody>
      </p:sp>
      <p:sp>
        <p:nvSpPr>
          <p:cNvPr id="31747" name="Rectangle 3"/>
          <p:cNvSpPr>
            <a:spLocks noGrp="1" noChangeArrowheads="1"/>
          </p:cNvSpPr>
          <p:nvPr>
            <p:ph type="body" idx="1"/>
          </p:nvPr>
        </p:nvSpPr>
        <p:spPr/>
        <p:txBody>
          <a:bodyPr>
            <a:normAutofit/>
          </a:bodyPr>
          <a:lstStyle/>
          <a:p>
            <a:pPr marL="0" indent="0">
              <a:buNone/>
            </a:pPr>
            <a:r>
              <a:rPr lang="en-US" sz="1800" dirty="0">
                <a:solidFill>
                  <a:srgbClr val="000000"/>
                </a:solidFill>
                <a:latin typeface="Consolas"/>
                <a:cs typeface="Consolas"/>
              </a:rPr>
              <a:t>Shape[] shapes = new Shape[16];</a:t>
            </a:r>
          </a:p>
          <a:p>
            <a:pPr marL="0" indent="0">
              <a:buNone/>
            </a:pPr>
            <a:r>
              <a:rPr lang="en-US" sz="1800" dirty="0">
                <a:solidFill>
                  <a:srgbClr val="000000"/>
                </a:solidFill>
                <a:latin typeface="Consolas"/>
                <a:cs typeface="Consolas"/>
              </a:rPr>
              <a:t>shapes[0] = new Circle();</a:t>
            </a:r>
          </a:p>
          <a:p>
            <a:pPr marL="0" indent="0">
              <a:buNone/>
            </a:pPr>
            <a:r>
              <a:rPr lang="en-US" sz="1800" dirty="0">
                <a:solidFill>
                  <a:srgbClr val="000000"/>
                </a:solidFill>
                <a:latin typeface="Consolas"/>
                <a:cs typeface="Consolas"/>
              </a:rPr>
              <a:t>shapes[1] = new Star();</a:t>
            </a:r>
          </a:p>
          <a:p>
            <a:pPr marL="0" indent="0">
              <a:buNone/>
            </a:pPr>
            <a:r>
              <a:rPr lang="mr-IN" sz="1800" dirty="0">
                <a:solidFill>
                  <a:srgbClr val="000000"/>
                </a:solidFill>
                <a:latin typeface="Consolas"/>
                <a:cs typeface="Consolas"/>
              </a:rPr>
              <a:t>…</a:t>
            </a:r>
            <a:endParaRPr lang="en-US" sz="1800" dirty="0">
              <a:solidFill>
                <a:srgbClr val="000000"/>
              </a:solidFill>
              <a:latin typeface="Consolas"/>
              <a:cs typeface="Consolas"/>
            </a:endParaRPr>
          </a:p>
          <a:p>
            <a:pPr marL="0" indent="0">
              <a:buNone/>
            </a:pPr>
            <a:r>
              <a:rPr lang="en-US" sz="1800" dirty="0">
                <a:solidFill>
                  <a:srgbClr val="000000"/>
                </a:solidFill>
                <a:latin typeface="Consolas"/>
                <a:cs typeface="Consolas"/>
              </a:rPr>
              <a:t>for (Shape s : shapes) {</a:t>
            </a:r>
          </a:p>
          <a:p>
            <a:pPr marL="0" indent="0">
              <a:buNone/>
            </a:pPr>
            <a:r>
              <a:rPr lang="en-US" sz="1800" dirty="0">
                <a:solidFill>
                  <a:srgbClr val="000000"/>
                </a:solidFill>
                <a:latin typeface="Consolas"/>
                <a:cs typeface="Consolas"/>
              </a:rPr>
              <a:t>	</a:t>
            </a:r>
            <a:r>
              <a:rPr lang="en-US" sz="1800" dirty="0" err="1">
                <a:solidFill>
                  <a:srgbClr val="000000"/>
                </a:solidFill>
                <a:latin typeface="Consolas"/>
                <a:cs typeface="Consolas"/>
              </a:rPr>
              <a:t>s.draw</a:t>
            </a:r>
            <a:r>
              <a:rPr lang="en-US" sz="1800" dirty="0">
                <a:solidFill>
                  <a:srgbClr val="000000"/>
                </a:solidFill>
                <a:latin typeface="Consolas"/>
                <a:cs typeface="Consolas"/>
              </a:rPr>
              <a:t>(); </a:t>
            </a:r>
            <a:r>
              <a:rPr lang="en-US" sz="1800" dirty="0">
                <a:solidFill>
                  <a:srgbClr val="E46C0A"/>
                </a:solidFill>
                <a:latin typeface="Consolas"/>
                <a:cs typeface="Consolas"/>
              </a:rPr>
              <a:t>// Illegal, Shape does not have draw()</a:t>
            </a:r>
          </a:p>
          <a:p>
            <a:pPr marL="0" indent="0">
              <a:buNone/>
            </a:pPr>
            <a:r>
              <a:rPr lang="en-US" sz="1800" dirty="0">
                <a:solidFill>
                  <a:srgbClr val="000000"/>
                </a:solidFill>
                <a:latin typeface="Consolas"/>
                <a:cs typeface="Consolas"/>
              </a:rPr>
              <a:t>}</a:t>
            </a:r>
          </a:p>
          <a:p>
            <a:pPr marL="0" indent="0">
              <a:buNone/>
            </a:pPr>
            <a:endParaRPr lang="en-US" sz="1800" dirty="0">
              <a:solidFill>
                <a:srgbClr val="000000"/>
              </a:solidFill>
              <a:latin typeface="Consolas"/>
              <a:cs typeface="Consolas"/>
            </a:endParaRPr>
          </a:p>
        </p:txBody>
      </p:sp>
    </p:spTree>
    <p:extLst>
      <p:ext uri="{BB962C8B-B14F-4D97-AF65-F5344CB8AC3E}">
        <p14:creationId xmlns:p14="http://schemas.microsoft.com/office/powerpoint/2010/main" val="389677520"/>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Number Placeholder 3"/>
          <p:cNvSpPr>
            <a:spLocks noGrp="1"/>
          </p:cNvSpPr>
          <p:nvPr>
            <p:ph type="sldNum" sz="quarter" idx="4294967295"/>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A23C1D92-EE58-6246-9F6B-BB400C2F8886}" type="slidenum">
              <a:rPr lang="en-US" sz="1400">
                <a:latin typeface="Arial" charset="0"/>
              </a:rPr>
              <a:pPr/>
              <a:t>86</a:t>
            </a:fld>
            <a:endParaRPr lang="en-US" sz="1400">
              <a:latin typeface="Arial" charset="0"/>
            </a:endParaRPr>
          </a:p>
        </p:txBody>
      </p:sp>
      <p:sp>
        <p:nvSpPr>
          <p:cNvPr id="33794" name="Rectangle 2"/>
          <p:cNvSpPr>
            <a:spLocks noGrp="1" noChangeArrowheads="1"/>
          </p:cNvSpPr>
          <p:nvPr>
            <p:ph type="title"/>
          </p:nvPr>
        </p:nvSpPr>
        <p:spPr/>
        <p:txBody>
          <a:bodyPr/>
          <a:lstStyle/>
          <a:p>
            <a:pPr eaLnBrk="1" hangingPunct="1"/>
            <a:r>
              <a:rPr lang="en-US" dirty="0">
                <a:latin typeface="Calibri"/>
                <a:cs typeface="Calibri"/>
              </a:rPr>
              <a:t>A solution</a:t>
            </a:r>
          </a:p>
        </p:txBody>
      </p:sp>
      <p:sp>
        <p:nvSpPr>
          <p:cNvPr id="33795" name="Rectangle 3"/>
          <p:cNvSpPr>
            <a:spLocks noGrp="1" noChangeArrowheads="1"/>
          </p:cNvSpPr>
          <p:nvPr>
            <p:ph type="body" idx="1"/>
          </p:nvPr>
        </p:nvSpPr>
        <p:spPr/>
        <p:txBody>
          <a:bodyPr>
            <a:normAutofit/>
          </a:bodyPr>
          <a:lstStyle/>
          <a:p>
            <a:pPr marL="0" indent="0">
              <a:lnSpc>
                <a:spcPct val="90000"/>
              </a:lnSpc>
              <a:buNone/>
            </a:pPr>
            <a:r>
              <a:rPr lang="en-US" sz="1800" dirty="0">
                <a:latin typeface="Consolas"/>
                <a:cs typeface="Consolas"/>
              </a:rPr>
              <a:t>abstract class Shape {</a:t>
            </a:r>
            <a:br>
              <a:rPr lang="en-US" sz="1800" dirty="0">
                <a:latin typeface="Consolas"/>
                <a:cs typeface="Consolas"/>
              </a:rPr>
            </a:br>
            <a:r>
              <a:rPr lang="en-US" sz="1800" dirty="0">
                <a:latin typeface="Consolas"/>
                <a:cs typeface="Consolas"/>
              </a:rPr>
              <a:t>    abstract void draw();</a:t>
            </a:r>
            <a:br>
              <a:rPr lang="en-US" sz="1800" dirty="0">
                <a:latin typeface="Consolas"/>
                <a:cs typeface="Consolas"/>
              </a:rPr>
            </a:br>
            <a:r>
              <a:rPr lang="en-US" sz="1800" dirty="0">
                <a:latin typeface="Consolas"/>
                <a:cs typeface="Consolas"/>
              </a:rPr>
              <a:t>}</a:t>
            </a:r>
          </a:p>
          <a:p>
            <a:pPr marL="0" indent="0">
              <a:lnSpc>
                <a:spcPct val="90000"/>
              </a:lnSpc>
              <a:buNone/>
            </a:pPr>
            <a:r>
              <a:rPr lang="en-US" sz="1800" dirty="0">
                <a:latin typeface="Consolas"/>
                <a:cs typeface="Consolas"/>
              </a:rPr>
              <a:t>class Star extends Shape {</a:t>
            </a:r>
            <a:br>
              <a:rPr lang="en-US" sz="1800" dirty="0">
                <a:latin typeface="Consolas"/>
                <a:cs typeface="Consolas"/>
              </a:rPr>
            </a:br>
            <a:r>
              <a:rPr lang="en-US" sz="1800" dirty="0">
                <a:latin typeface="Consolas"/>
                <a:cs typeface="Consolas"/>
              </a:rPr>
              <a:t>    void draw() { ... }</a:t>
            </a:r>
            <a:br>
              <a:rPr lang="en-US" sz="1800" dirty="0">
                <a:latin typeface="Consolas"/>
                <a:cs typeface="Consolas"/>
              </a:rPr>
            </a:br>
            <a:r>
              <a:rPr lang="en-US" sz="1800" dirty="0">
                <a:latin typeface="Consolas"/>
                <a:cs typeface="Consolas"/>
              </a:rPr>
              <a:t>    ...</a:t>
            </a:r>
            <a:br>
              <a:rPr lang="en-US" sz="1800" dirty="0">
                <a:latin typeface="Consolas"/>
                <a:cs typeface="Consolas"/>
              </a:rPr>
            </a:br>
            <a:r>
              <a:rPr lang="en-US" sz="1800" dirty="0">
                <a:latin typeface="Consolas"/>
                <a:cs typeface="Consolas"/>
              </a:rPr>
              <a:t>}</a:t>
            </a:r>
          </a:p>
          <a:p>
            <a:pPr marL="0" indent="0">
              <a:lnSpc>
                <a:spcPct val="90000"/>
              </a:lnSpc>
              <a:buNone/>
            </a:pPr>
            <a:r>
              <a:rPr lang="en-US" sz="1800" dirty="0">
                <a:latin typeface="Consolas"/>
                <a:cs typeface="Consolas"/>
              </a:rPr>
              <a:t>class Circle extends Shape {</a:t>
            </a:r>
            <a:br>
              <a:rPr lang="en-US" sz="1800" dirty="0">
                <a:latin typeface="Consolas"/>
                <a:cs typeface="Consolas"/>
              </a:rPr>
            </a:br>
            <a:r>
              <a:rPr lang="en-US" sz="1800" dirty="0">
                <a:latin typeface="Consolas"/>
                <a:cs typeface="Consolas"/>
              </a:rPr>
              <a:t>    void draw() { ... }</a:t>
            </a:r>
            <a:br>
              <a:rPr lang="en-US" sz="1800" dirty="0">
                <a:latin typeface="Consolas"/>
                <a:cs typeface="Consolas"/>
              </a:rPr>
            </a:br>
            <a:r>
              <a:rPr lang="en-US" sz="1800" dirty="0">
                <a:latin typeface="Consolas"/>
                <a:cs typeface="Consolas"/>
              </a:rPr>
              <a:t>    ...</a:t>
            </a:r>
            <a:br>
              <a:rPr lang="en-US" sz="1800" dirty="0">
                <a:latin typeface="Consolas"/>
                <a:cs typeface="Consolas"/>
              </a:rPr>
            </a:br>
            <a:r>
              <a:rPr lang="en-US" sz="1800" dirty="0">
                <a:latin typeface="Consolas"/>
                <a:cs typeface="Consolas"/>
              </a:rPr>
              <a:t>}</a:t>
            </a:r>
          </a:p>
          <a:p>
            <a:pPr marL="0" indent="0">
              <a:buNone/>
            </a:pPr>
            <a:r>
              <a:rPr lang="en-US" sz="1800" dirty="0">
                <a:solidFill>
                  <a:schemeClr val="accent3">
                    <a:lumMod val="75000"/>
                  </a:schemeClr>
                </a:solidFill>
                <a:latin typeface="Consolas"/>
                <a:cs typeface="Consolas"/>
              </a:rPr>
              <a:t>Shape s;</a:t>
            </a:r>
          </a:p>
          <a:p>
            <a:pPr marL="0" indent="0">
              <a:buNone/>
            </a:pPr>
            <a:r>
              <a:rPr lang="en-US" sz="1800" dirty="0">
                <a:solidFill>
                  <a:srgbClr val="E46C0A"/>
                </a:solidFill>
                <a:latin typeface="Consolas"/>
                <a:cs typeface="Consolas"/>
              </a:rPr>
              <a:t>s = new Shape(); // Illegal, Shape is abstract</a:t>
            </a:r>
          </a:p>
          <a:p>
            <a:pPr marL="0" indent="0">
              <a:buNone/>
            </a:pPr>
            <a:r>
              <a:rPr lang="en-US" sz="1800" dirty="0">
                <a:solidFill>
                  <a:schemeClr val="accent3">
                    <a:lumMod val="75000"/>
                  </a:schemeClr>
                </a:solidFill>
                <a:latin typeface="Consolas"/>
                <a:cs typeface="Consolas"/>
              </a:rPr>
              <a:t>s = new Star();  // Legal, because a Star </a:t>
            </a:r>
            <a:r>
              <a:rPr lang="en-US" sz="1800" b="1" i="1" dirty="0">
                <a:solidFill>
                  <a:schemeClr val="accent3">
                    <a:lumMod val="75000"/>
                  </a:schemeClr>
                </a:solidFill>
                <a:latin typeface="Consolas"/>
                <a:cs typeface="Consolas"/>
              </a:rPr>
              <a:t>is</a:t>
            </a:r>
            <a:r>
              <a:rPr lang="en-US" sz="1800" dirty="0">
                <a:solidFill>
                  <a:schemeClr val="accent3">
                    <a:lumMod val="75000"/>
                  </a:schemeClr>
                </a:solidFill>
                <a:latin typeface="Consolas"/>
                <a:cs typeface="Consolas"/>
              </a:rPr>
              <a:t> a Shape</a:t>
            </a:r>
          </a:p>
          <a:p>
            <a:pPr marL="0" indent="0">
              <a:buNone/>
            </a:pPr>
            <a:r>
              <a:rPr lang="en-US" sz="1800" dirty="0" err="1">
                <a:solidFill>
                  <a:schemeClr val="accent3">
                    <a:lumMod val="75000"/>
                  </a:schemeClr>
                </a:solidFill>
                <a:latin typeface="Consolas"/>
                <a:cs typeface="Consolas"/>
              </a:rPr>
              <a:t>s.draw</a:t>
            </a:r>
            <a:r>
              <a:rPr lang="en-US" sz="1800" dirty="0">
                <a:solidFill>
                  <a:schemeClr val="accent3">
                    <a:lumMod val="75000"/>
                  </a:schemeClr>
                </a:solidFill>
                <a:latin typeface="Consolas"/>
                <a:cs typeface="Consolas"/>
              </a:rPr>
              <a:t>();        // Legal, Shape does have draw()</a:t>
            </a:r>
            <a:endParaRPr lang="en-US" sz="1800" b="1" i="1" dirty="0">
              <a:solidFill>
                <a:schemeClr val="accent3">
                  <a:lumMod val="75000"/>
                </a:schemeClr>
              </a:solidFill>
              <a:latin typeface="Consolas"/>
              <a:cs typeface="Consolas"/>
            </a:endParaRPr>
          </a:p>
          <a:p>
            <a:pPr marL="0" indent="0">
              <a:lnSpc>
                <a:spcPct val="90000"/>
              </a:lnSpc>
              <a:buNone/>
            </a:pPr>
            <a:endParaRPr lang="en-US" sz="1800" dirty="0">
              <a:latin typeface="Consolas"/>
              <a:cs typeface="Consolas"/>
            </a:endParaRPr>
          </a:p>
          <a:p>
            <a:pPr marL="0" indent="0">
              <a:lnSpc>
                <a:spcPct val="90000"/>
              </a:lnSpc>
              <a:buNone/>
            </a:pPr>
            <a:endParaRPr lang="en-US" sz="1800" dirty="0">
              <a:latin typeface="Consolas"/>
              <a:cs typeface="Consolas"/>
            </a:endParaRPr>
          </a:p>
        </p:txBody>
      </p:sp>
    </p:spTree>
    <p:extLst>
      <p:ext uri="{BB962C8B-B14F-4D97-AF65-F5344CB8AC3E}">
        <p14:creationId xmlns:p14="http://schemas.microsoft.com/office/powerpoint/2010/main" val="2471043877"/>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FC420-625F-FF4F-AFD4-A7286D8FF209}"/>
              </a:ext>
            </a:extLst>
          </p:cNvPr>
          <p:cNvSpPr>
            <a:spLocks noGrp="1"/>
          </p:cNvSpPr>
          <p:nvPr>
            <p:ph type="title"/>
          </p:nvPr>
        </p:nvSpPr>
        <p:spPr/>
        <p:txBody>
          <a:bodyPr/>
          <a:lstStyle/>
          <a:p>
            <a:r>
              <a:rPr lang="it-IT" dirty="0" err="1"/>
              <a:t>Another</a:t>
            </a:r>
            <a:r>
              <a:rPr lang="it-IT" dirty="0"/>
              <a:t> </a:t>
            </a:r>
            <a:r>
              <a:rPr lang="it-IT" dirty="0" err="1"/>
              <a:t>problem</a:t>
            </a:r>
            <a:endParaRPr lang="it-IT" dirty="0"/>
          </a:p>
        </p:txBody>
      </p:sp>
      <p:sp>
        <p:nvSpPr>
          <p:cNvPr id="3" name="Content Placeholder 2">
            <a:extLst>
              <a:ext uri="{FF2B5EF4-FFF2-40B4-BE49-F238E27FC236}">
                <a16:creationId xmlns:a16="http://schemas.microsoft.com/office/drawing/2014/main" id="{C591291D-7BF0-9B49-A1B1-3CDB97327128}"/>
              </a:ext>
            </a:extLst>
          </p:cNvPr>
          <p:cNvSpPr>
            <a:spLocks noGrp="1"/>
          </p:cNvSpPr>
          <p:nvPr>
            <p:ph idx="1"/>
          </p:nvPr>
        </p:nvSpPr>
        <p:spPr/>
        <p:txBody>
          <a:bodyPr/>
          <a:lstStyle/>
          <a:p>
            <a:r>
              <a:rPr lang="it-IT" dirty="0" err="1"/>
              <a:t>Let’s</a:t>
            </a:r>
            <a:r>
              <a:rPr lang="it-IT" dirty="0"/>
              <a:t> suppose </a:t>
            </a:r>
            <a:r>
              <a:rPr lang="it-IT" dirty="0" err="1"/>
              <a:t>that</a:t>
            </a:r>
            <a:r>
              <a:rPr lang="it-IT" dirty="0"/>
              <a:t> </a:t>
            </a:r>
            <a:r>
              <a:rPr lang="it-IT" dirty="0" err="1"/>
              <a:t>all</a:t>
            </a:r>
            <a:r>
              <a:rPr lang="it-IT" dirty="0"/>
              <a:t> </a:t>
            </a:r>
            <a:r>
              <a:rPr lang="it-IT" dirty="0" err="1"/>
              <a:t>shapes</a:t>
            </a:r>
            <a:r>
              <a:rPr lang="it-IT" dirty="0"/>
              <a:t> must </a:t>
            </a:r>
            <a:r>
              <a:rPr lang="it-IT" dirty="0" err="1"/>
              <a:t>have</a:t>
            </a:r>
            <a:r>
              <a:rPr lang="it-IT" dirty="0"/>
              <a:t> </a:t>
            </a:r>
            <a:r>
              <a:rPr lang="it-IT" dirty="0" err="1"/>
              <a:t>two</a:t>
            </a:r>
            <a:r>
              <a:rPr lang="it-IT" dirty="0"/>
              <a:t> </a:t>
            </a:r>
            <a:r>
              <a:rPr lang="it-IT" dirty="0" err="1"/>
              <a:t>capabilities</a:t>
            </a:r>
            <a:r>
              <a:rPr lang="it-IT" dirty="0"/>
              <a:t>:</a:t>
            </a:r>
          </a:p>
          <a:p>
            <a:pPr lvl="1"/>
            <a:r>
              <a:rPr lang="it-IT" dirty="0" err="1"/>
              <a:t>Drawing</a:t>
            </a:r>
            <a:r>
              <a:rPr lang="it-IT" dirty="0"/>
              <a:t> </a:t>
            </a:r>
            <a:r>
              <a:rPr lang="it-IT" dirty="0" err="1"/>
              <a:t>their</a:t>
            </a:r>
            <a:r>
              <a:rPr lang="it-IT" dirty="0"/>
              <a:t> </a:t>
            </a:r>
            <a:r>
              <a:rPr lang="it-IT" dirty="0" err="1"/>
              <a:t>own</a:t>
            </a:r>
            <a:r>
              <a:rPr lang="it-IT" dirty="0"/>
              <a:t> </a:t>
            </a:r>
            <a:r>
              <a:rPr lang="it-IT" dirty="0" err="1"/>
              <a:t>shape</a:t>
            </a:r>
            <a:r>
              <a:rPr lang="it-IT" dirty="0"/>
              <a:t> [</a:t>
            </a:r>
            <a:r>
              <a:rPr lang="it-IT" dirty="0" err="1"/>
              <a:t>draw</a:t>
            </a:r>
            <a:r>
              <a:rPr lang="it-IT" dirty="0"/>
              <a:t>() </a:t>
            </a:r>
            <a:r>
              <a:rPr lang="it-IT" dirty="0" err="1"/>
              <a:t>method</a:t>
            </a:r>
            <a:r>
              <a:rPr lang="it-IT" dirty="0"/>
              <a:t>] </a:t>
            </a:r>
          </a:p>
          <a:p>
            <a:pPr lvl="1"/>
            <a:r>
              <a:rPr lang="it-IT" dirty="0" err="1"/>
              <a:t>Setting</a:t>
            </a:r>
            <a:r>
              <a:rPr lang="it-IT" dirty="0"/>
              <a:t> a </a:t>
            </a:r>
            <a:r>
              <a:rPr lang="it-IT" dirty="0" err="1"/>
              <a:t>unique</a:t>
            </a:r>
            <a:r>
              <a:rPr lang="it-IT" dirty="0"/>
              <a:t> ID [</a:t>
            </a:r>
            <a:r>
              <a:rPr lang="it-IT" dirty="0" err="1"/>
              <a:t>setID</a:t>
            </a:r>
            <a:r>
              <a:rPr lang="it-IT" dirty="0"/>
              <a:t>() </a:t>
            </a:r>
            <a:r>
              <a:rPr lang="it-IT" dirty="0" err="1"/>
              <a:t>method</a:t>
            </a:r>
            <a:r>
              <a:rPr lang="it-IT" dirty="0"/>
              <a:t>]</a:t>
            </a:r>
          </a:p>
        </p:txBody>
      </p:sp>
      <p:sp>
        <p:nvSpPr>
          <p:cNvPr id="5" name="Slide Number Placeholder 3">
            <a:extLst>
              <a:ext uri="{FF2B5EF4-FFF2-40B4-BE49-F238E27FC236}">
                <a16:creationId xmlns:a16="http://schemas.microsoft.com/office/drawing/2014/main" id="{A2518A6C-5427-E443-8216-7CC7B13D2866}"/>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87</a:t>
            </a:fld>
            <a:endParaRPr lang="en-US" sz="1400" dirty="0">
              <a:latin typeface="Arial" charset="0"/>
            </a:endParaRPr>
          </a:p>
        </p:txBody>
      </p:sp>
    </p:spTree>
    <p:extLst>
      <p:ext uri="{BB962C8B-B14F-4D97-AF65-F5344CB8AC3E}">
        <p14:creationId xmlns:p14="http://schemas.microsoft.com/office/powerpoint/2010/main" val="113916431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9822-DD0C-FA4C-9332-ED36122A5309}"/>
              </a:ext>
            </a:extLst>
          </p:cNvPr>
          <p:cNvSpPr>
            <a:spLocks noGrp="1"/>
          </p:cNvSpPr>
          <p:nvPr>
            <p:ph type="title"/>
          </p:nvPr>
        </p:nvSpPr>
        <p:spPr/>
        <p:txBody>
          <a:bodyPr/>
          <a:lstStyle/>
          <a:p>
            <a:r>
              <a:rPr lang="it-IT" dirty="0"/>
              <a:t>A </a:t>
            </a:r>
            <a:r>
              <a:rPr lang="it-IT" dirty="0" err="1"/>
              <a:t>solution</a:t>
            </a:r>
            <a:endParaRPr lang="it-IT" dirty="0"/>
          </a:p>
        </p:txBody>
      </p:sp>
      <p:sp>
        <p:nvSpPr>
          <p:cNvPr id="3" name="Content Placeholder 2">
            <a:extLst>
              <a:ext uri="{FF2B5EF4-FFF2-40B4-BE49-F238E27FC236}">
                <a16:creationId xmlns:a16="http://schemas.microsoft.com/office/drawing/2014/main" id="{BDDC6A55-75CC-DD4A-B58A-18929B5E6528}"/>
              </a:ext>
            </a:extLst>
          </p:cNvPr>
          <p:cNvSpPr>
            <a:spLocks noGrp="1"/>
          </p:cNvSpPr>
          <p:nvPr>
            <p:ph sz="half" idx="1"/>
          </p:nvPr>
        </p:nvSpPr>
        <p:spPr/>
        <p:txBody>
          <a:bodyPr>
            <a:normAutofit/>
          </a:bodyPr>
          <a:lstStyle/>
          <a:p>
            <a:pPr marL="0" indent="0">
              <a:buNone/>
            </a:pPr>
            <a:r>
              <a:rPr lang="en-US" sz="1800" dirty="0"/>
              <a:t>We can keep the Shape class abstract while providing a common implementation of the </a:t>
            </a:r>
            <a:r>
              <a:rPr lang="en-US" sz="1800" dirty="0" err="1"/>
              <a:t>setID</a:t>
            </a:r>
            <a:r>
              <a:rPr lang="en-US" sz="1800" dirty="0"/>
              <a:t>() method.</a:t>
            </a:r>
          </a:p>
          <a:p>
            <a:pPr marL="0" indent="0">
              <a:buNone/>
            </a:pPr>
            <a:endParaRPr lang="en-US" sz="1800" dirty="0"/>
          </a:p>
          <a:p>
            <a:pPr marL="0" indent="0">
              <a:buNone/>
            </a:pPr>
            <a:r>
              <a:rPr lang="en-US" sz="1800" dirty="0">
                <a:solidFill>
                  <a:schemeClr val="accent6">
                    <a:lumMod val="75000"/>
                  </a:schemeClr>
                </a:solidFill>
              </a:rPr>
              <a:t>Benefits</a:t>
            </a:r>
          </a:p>
          <a:p>
            <a:pPr>
              <a:buAutoNum type="arabicPeriod"/>
            </a:pPr>
            <a:r>
              <a:rPr lang="en-US" sz="1800" dirty="0"/>
              <a:t>Shape cannot be instantiated</a:t>
            </a:r>
          </a:p>
          <a:p>
            <a:pPr>
              <a:buAutoNum type="arabicPeriod"/>
            </a:pPr>
            <a:r>
              <a:rPr lang="en-US" sz="1800" dirty="0"/>
              <a:t>Shape subclasses can redefine draw()</a:t>
            </a:r>
          </a:p>
          <a:p>
            <a:pPr marL="0" indent="0">
              <a:buNone/>
            </a:pPr>
            <a:endParaRPr lang="en-US" sz="1800" dirty="0"/>
          </a:p>
          <a:p>
            <a:pPr marL="0" indent="0">
              <a:buNone/>
            </a:pPr>
            <a:r>
              <a:rPr lang="en-US" sz="1800" dirty="0">
                <a:solidFill>
                  <a:schemeClr val="accent6">
                    <a:lumMod val="75000"/>
                  </a:schemeClr>
                </a:solidFill>
              </a:rPr>
              <a:t>Drawbacks</a:t>
            </a:r>
          </a:p>
          <a:p>
            <a:pPr>
              <a:buFont typeface="+mj-lt"/>
              <a:buAutoNum type="arabicPeriod"/>
            </a:pPr>
            <a:r>
              <a:rPr lang="en-US" sz="1800" dirty="0"/>
              <a:t>We partially loose the possibility to define abstract concepts such as Shape. Now Shape contains code!</a:t>
            </a:r>
          </a:p>
        </p:txBody>
      </p:sp>
      <p:sp>
        <p:nvSpPr>
          <p:cNvPr id="5" name="Content Placeholder 4">
            <a:extLst>
              <a:ext uri="{FF2B5EF4-FFF2-40B4-BE49-F238E27FC236}">
                <a16:creationId xmlns:a16="http://schemas.microsoft.com/office/drawing/2014/main" id="{CC52F919-387C-6044-808D-B9FD1231FC98}"/>
              </a:ext>
            </a:extLst>
          </p:cNvPr>
          <p:cNvSpPr>
            <a:spLocks noGrp="1"/>
          </p:cNvSpPr>
          <p:nvPr>
            <p:ph sz="half" idx="2"/>
          </p:nvPr>
        </p:nvSpPr>
        <p:spPr/>
        <p:txBody>
          <a:bodyPr>
            <a:normAutofit/>
          </a:bodyPr>
          <a:lstStyle/>
          <a:p>
            <a:pPr marL="0" indent="0">
              <a:lnSpc>
                <a:spcPct val="90000"/>
              </a:lnSpc>
              <a:buNone/>
            </a:pPr>
            <a:r>
              <a:rPr lang="en-US" sz="1400" dirty="0">
                <a:latin typeface="Consolas"/>
                <a:cs typeface="Consolas"/>
              </a:rPr>
              <a:t>abstract class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 . };</a:t>
            </a:r>
            <a:br>
              <a:rPr lang="en-US" sz="1400" dirty="0">
                <a:latin typeface="Consolas"/>
                <a:cs typeface="Consolas"/>
              </a:rPr>
            </a:br>
            <a:r>
              <a:rPr lang="en-US" sz="1400" dirty="0">
                <a:latin typeface="Consolas"/>
                <a:cs typeface="Consolas"/>
              </a:rPr>
              <a:t>  abstract void draw();</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Star extends Shape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Circle extends Shape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endParaRPr lang="it-IT" sz="1400" dirty="0"/>
          </a:p>
          <a:p>
            <a:pPr marL="0" indent="0">
              <a:buNone/>
            </a:pPr>
            <a:endParaRPr lang="it-IT" sz="1400" dirty="0"/>
          </a:p>
        </p:txBody>
      </p:sp>
      <p:sp>
        <p:nvSpPr>
          <p:cNvPr id="6" name="Slide Number Placeholder 3">
            <a:extLst>
              <a:ext uri="{FF2B5EF4-FFF2-40B4-BE49-F238E27FC236}">
                <a16:creationId xmlns:a16="http://schemas.microsoft.com/office/drawing/2014/main" id="{58FF59D1-59E1-924F-9BB2-58A1BC9D4EF8}"/>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88</a:t>
            </a:fld>
            <a:endParaRPr lang="en-US" sz="1400" dirty="0">
              <a:latin typeface="Arial" charset="0"/>
            </a:endParaRPr>
          </a:p>
        </p:txBody>
      </p:sp>
    </p:spTree>
    <p:extLst>
      <p:ext uri="{BB962C8B-B14F-4D97-AF65-F5344CB8AC3E}">
        <p14:creationId xmlns:p14="http://schemas.microsoft.com/office/powerpoint/2010/main" val="3320747020"/>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9822-DD0C-FA4C-9332-ED36122A5309}"/>
              </a:ext>
            </a:extLst>
          </p:cNvPr>
          <p:cNvSpPr>
            <a:spLocks noGrp="1"/>
          </p:cNvSpPr>
          <p:nvPr>
            <p:ph type="title"/>
          </p:nvPr>
        </p:nvSpPr>
        <p:spPr/>
        <p:txBody>
          <a:bodyPr/>
          <a:lstStyle/>
          <a:p>
            <a:r>
              <a:rPr lang="it-IT" dirty="0"/>
              <a:t>A </a:t>
            </a:r>
            <a:r>
              <a:rPr lang="it-IT" dirty="0" err="1"/>
              <a:t>better</a:t>
            </a:r>
            <a:r>
              <a:rPr lang="it-IT" dirty="0"/>
              <a:t> </a:t>
            </a:r>
            <a:r>
              <a:rPr lang="it-IT" dirty="0" err="1"/>
              <a:t>solution</a:t>
            </a:r>
            <a:endParaRPr lang="it-IT" dirty="0"/>
          </a:p>
        </p:txBody>
      </p:sp>
      <p:sp>
        <p:nvSpPr>
          <p:cNvPr id="3" name="Content Placeholder 2">
            <a:extLst>
              <a:ext uri="{FF2B5EF4-FFF2-40B4-BE49-F238E27FC236}">
                <a16:creationId xmlns:a16="http://schemas.microsoft.com/office/drawing/2014/main" id="{BDDC6A55-75CC-DD4A-B58A-18929B5E6528}"/>
              </a:ext>
            </a:extLst>
          </p:cNvPr>
          <p:cNvSpPr>
            <a:spLocks noGrp="1"/>
          </p:cNvSpPr>
          <p:nvPr>
            <p:ph sz="half" idx="1"/>
          </p:nvPr>
        </p:nvSpPr>
        <p:spPr/>
        <p:txBody>
          <a:bodyPr>
            <a:normAutofit/>
          </a:bodyPr>
          <a:lstStyle/>
          <a:p>
            <a:pPr marL="0" indent="0">
              <a:buNone/>
            </a:pPr>
            <a:r>
              <a:rPr lang="en-US" sz="1800" dirty="0"/>
              <a:t>We can use a Shape</a:t>
            </a:r>
            <a:r>
              <a:rPr lang="en-US" sz="1800" dirty="0">
                <a:solidFill>
                  <a:schemeClr val="accent6">
                    <a:lumMod val="75000"/>
                  </a:schemeClr>
                </a:solidFill>
              </a:rPr>
              <a:t> Interface</a:t>
            </a:r>
            <a:r>
              <a:rPr lang="en-US" sz="1800" dirty="0"/>
              <a:t>. </a:t>
            </a:r>
          </a:p>
          <a:p>
            <a:r>
              <a:rPr lang="en-US" sz="1800" dirty="0">
                <a:solidFill>
                  <a:schemeClr val="accent6">
                    <a:lumMod val="75000"/>
                  </a:schemeClr>
                </a:solidFill>
              </a:rPr>
              <a:t>Interfaces are special classes for </a:t>
            </a:r>
            <a:r>
              <a:rPr lang="en-US" sz="1800" dirty="0">
                <a:solidFill>
                  <a:schemeClr val="accent6">
                    <a:lumMod val="75000"/>
                  </a:schemeClr>
                </a:solidFill>
                <a:cs typeface="Calibri"/>
              </a:rPr>
              <a:t>declaring methods without supplying implementations</a:t>
            </a:r>
            <a:endParaRPr lang="en-US" sz="1800" dirty="0">
              <a:solidFill>
                <a:schemeClr val="accent6">
                  <a:lumMod val="75000"/>
                </a:schemeClr>
              </a:solidFill>
              <a:latin typeface="Courier"/>
              <a:cs typeface="Courier"/>
            </a:endParaRPr>
          </a:p>
          <a:p>
            <a:r>
              <a:rPr lang="en-US" sz="1800" dirty="0">
                <a:solidFill>
                  <a:schemeClr val="accent6">
                    <a:lumMod val="75000"/>
                  </a:schemeClr>
                </a:solidFill>
                <a:cs typeface="Calibri"/>
              </a:rPr>
              <a:t>All their methods are implicitly public and abstract</a:t>
            </a:r>
          </a:p>
          <a:p>
            <a:r>
              <a:rPr lang="en-US" sz="1800" dirty="0">
                <a:cs typeface="Calibri"/>
              </a:rPr>
              <a:t>Interfaces cannot be instantiated because they do not contain actual code</a:t>
            </a:r>
          </a:p>
          <a:p>
            <a:r>
              <a:rPr lang="en-US" sz="1800" dirty="0">
                <a:cs typeface="Calibri"/>
              </a:rPr>
              <a:t>When a class implements an interface, </a:t>
            </a:r>
            <a:r>
              <a:rPr lang="en-US" sz="1800" dirty="0">
                <a:solidFill>
                  <a:srgbClr val="E46C0A"/>
                </a:solidFill>
                <a:cs typeface="Calibri"/>
              </a:rPr>
              <a:t>it promises to </a:t>
            </a:r>
            <a:r>
              <a:rPr lang="en-US" sz="1800" i="1" dirty="0">
                <a:solidFill>
                  <a:srgbClr val="E46C0A"/>
                </a:solidFill>
                <a:cs typeface="Calibri"/>
              </a:rPr>
              <a:t>define</a:t>
            </a:r>
            <a:r>
              <a:rPr lang="en-US" sz="1800" dirty="0">
                <a:solidFill>
                  <a:srgbClr val="E46C0A"/>
                </a:solidFill>
                <a:cs typeface="Calibri"/>
              </a:rPr>
              <a:t> all the methods </a:t>
            </a:r>
            <a:r>
              <a:rPr lang="en-US" sz="1800" i="1" dirty="0">
                <a:solidFill>
                  <a:srgbClr val="E46C0A"/>
                </a:solidFill>
                <a:cs typeface="Calibri"/>
              </a:rPr>
              <a:t>declared</a:t>
            </a:r>
            <a:r>
              <a:rPr lang="en-US" sz="1800" dirty="0">
                <a:solidFill>
                  <a:srgbClr val="E46C0A"/>
                </a:solidFill>
                <a:cs typeface="Calibri"/>
              </a:rPr>
              <a:t> in the interface</a:t>
            </a:r>
          </a:p>
          <a:p>
            <a:endParaRPr lang="en-US" sz="1800" dirty="0">
              <a:cs typeface="Calibri"/>
            </a:endParaRPr>
          </a:p>
        </p:txBody>
      </p:sp>
      <p:sp>
        <p:nvSpPr>
          <p:cNvPr id="5" name="Content Placeholder 4">
            <a:extLst>
              <a:ext uri="{FF2B5EF4-FFF2-40B4-BE49-F238E27FC236}">
                <a16:creationId xmlns:a16="http://schemas.microsoft.com/office/drawing/2014/main" id="{CC52F919-387C-6044-808D-B9FD1231FC98}"/>
              </a:ext>
            </a:extLst>
          </p:cNvPr>
          <p:cNvSpPr>
            <a:spLocks noGrp="1"/>
          </p:cNvSpPr>
          <p:nvPr>
            <p:ph sz="half" idx="2"/>
          </p:nvPr>
        </p:nvSpPr>
        <p:spPr/>
        <p:txBody>
          <a:bodyPr>
            <a:normAutofit/>
          </a:bodyPr>
          <a:lstStyle/>
          <a:p>
            <a:pPr marL="0" indent="0">
              <a:lnSpc>
                <a:spcPct val="90000"/>
              </a:lnSpc>
              <a:buNone/>
            </a:pPr>
            <a:r>
              <a:rPr lang="en-US" sz="1400" dirty="0">
                <a:latin typeface="Consolas"/>
                <a:cs typeface="Consolas"/>
              </a:rPr>
              <a:t>interface Shape() {</a:t>
            </a:r>
          </a:p>
          <a:p>
            <a:pPr marL="0" indent="0">
              <a:lnSpc>
                <a:spcPct val="90000"/>
              </a:lnSpc>
              <a:buNone/>
            </a:pPr>
            <a:r>
              <a:rPr lang="en-US" sz="1400" dirty="0">
                <a:latin typeface="Consolas"/>
                <a:cs typeface="Consolas"/>
              </a:rPr>
              <a:t>  </a:t>
            </a:r>
            <a:r>
              <a:rPr lang="en-US" sz="1400" dirty="0">
                <a:solidFill>
                  <a:schemeClr val="accent6">
                    <a:lumMod val="75000"/>
                  </a:schemeClr>
                </a:solidFill>
                <a:latin typeface="Consolas"/>
                <a:cs typeface="Consolas"/>
              </a:rPr>
              <a:t>public abstract </a:t>
            </a:r>
            <a:r>
              <a:rPr lang="en-US" sz="1400" dirty="0">
                <a:latin typeface="Consolas"/>
                <a:cs typeface="Consolas"/>
              </a:rPr>
              <a:t>void </a:t>
            </a:r>
            <a:r>
              <a:rPr lang="en-US" sz="1400" dirty="0" err="1">
                <a:latin typeface="Consolas"/>
                <a:cs typeface="Consolas"/>
              </a:rPr>
              <a:t>setID</a:t>
            </a:r>
            <a:r>
              <a:rPr lang="en-US" sz="1400" dirty="0">
                <a:latin typeface="Consolas"/>
                <a:cs typeface="Consolas"/>
              </a:rPr>
              <a:t>();</a:t>
            </a:r>
            <a:br>
              <a:rPr lang="en-US" sz="1400" dirty="0">
                <a:latin typeface="Consolas"/>
                <a:cs typeface="Consolas"/>
              </a:rPr>
            </a:br>
            <a:r>
              <a:rPr lang="en-US" sz="1400" dirty="0">
                <a:latin typeface="Consolas"/>
                <a:cs typeface="Consolas"/>
              </a:rPr>
              <a:t>  </a:t>
            </a:r>
            <a:r>
              <a:rPr lang="en-US" sz="1400" dirty="0">
                <a:solidFill>
                  <a:schemeClr val="accent6">
                    <a:lumMod val="75000"/>
                  </a:schemeClr>
                </a:solidFill>
                <a:latin typeface="Consolas"/>
                <a:cs typeface="Consolas"/>
              </a:rPr>
              <a:t>public abstract </a:t>
            </a:r>
            <a:r>
              <a:rPr lang="en-US" sz="1400" dirty="0">
                <a:latin typeface="Consolas"/>
                <a:cs typeface="Consolas"/>
              </a:rPr>
              <a:t>void draw();</a:t>
            </a:r>
          </a:p>
          <a:p>
            <a:pPr marL="0" indent="0">
              <a:lnSpc>
                <a:spcPct val="90000"/>
              </a:lnSpc>
              <a:buNone/>
            </a:pP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abstract class </a:t>
            </a:r>
            <a:r>
              <a:rPr lang="en-US" sz="1400" dirty="0" err="1">
                <a:latin typeface="Consolas"/>
                <a:cs typeface="Consolas"/>
              </a:rPr>
              <a:t>AbstractShape</a:t>
            </a:r>
            <a:r>
              <a:rPr lang="en-US" sz="1400" dirty="0">
                <a:latin typeface="Consolas"/>
                <a:cs typeface="Consolas"/>
              </a:rPr>
              <a:t> </a:t>
            </a:r>
            <a:r>
              <a:rPr lang="en-US" sz="1400" dirty="0">
                <a:solidFill>
                  <a:schemeClr val="accent6">
                    <a:lumMod val="75000"/>
                  </a:schemeClr>
                </a:solidFill>
                <a:latin typeface="Consolas"/>
                <a:cs typeface="Consolas"/>
              </a:rPr>
              <a:t>implements</a:t>
            </a:r>
            <a:r>
              <a:rPr lang="en-US" sz="1400" dirty="0">
                <a:latin typeface="Consolas"/>
                <a:cs typeface="Consolas"/>
              </a:rPr>
              <a:t> Shape {</a:t>
            </a:r>
          </a:p>
          <a:p>
            <a:pPr marL="0" indent="0">
              <a:lnSpc>
                <a:spcPct val="90000"/>
              </a:lnSpc>
              <a:buNone/>
            </a:pPr>
            <a:r>
              <a:rPr lang="en-US" sz="1400" dirty="0">
                <a:latin typeface="Consolas"/>
                <a:cs typeface="Consolas"/>
              </a:rPr>
              <a:t>    void </a:t>
            </a:r>
            <a:r>
              <a:rPr lang="en-US" sz="1400" dirty="0" err="1">
                <a:latin typeface="Consolas"/>
                <a:cs typeface="Consolas"/>
              </a:rPr>
              <a:t>setID</a:t>
            </a:r>
            <a:r>
              <a:rPr lang="en-US" sz="1400" dirty="0">
                <a:latin typeface="Consolas"/>
                <a:cs typeface="Consolas"/>
              </a:rPr>
              <a:t>() { . . . };</a:t>
            </a:r>
            <a:br>
              <a:rPr lang="en-US" sz="1400" dirty="0">
                <a:latin typeface="Consolas"/>
                <a:cs typeface="Consolas"/>
              </a:rPr>
            </a:br>
            <a:r>
              <a:rPr lang="en-US" sz="1400" dirty="0">
                <a:latin typeface="Consolas"/>
                <a:cs typeface="Consolas"/>
              </a:rPr>
              <a:t>    abstract void draw();</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Star </a:t>
            </a:r>
            <a:r>
              <a:rPr lang="en-US" sz="1400" dirty="0">
                <a:solidFill>
                  <a:schemeClr val="accent6">
                    <a:lumMod val="75000"/>
                  </a:schemeClr>
                </a:solidFill>
                <a:latin typeface="Consolas"/>
                <a:cs typeface="Consolas"/>
              </a:rPr>
              <a:t>extends</a:t>
            </a:r>
            <a:r>
              <a:rPr lang="en-US" sz="1400" dirty="0">
                <a:latin typeface="Consolas"/>
                <a:cs typeface="Consolas"/>
              </a:rPr>
              <a:t> </a:t>
            </a:r>
            <a:r>
              <a:rPr lang="en-US" sz="1400" dirty="0" err="1">
                <a:latin typeface="Consolas"/>
                <a:cs typeface="Consolas"/>
              </a:rPr>
              <a:t>AbstractShape</a:t>
            </a:r>
            <a:r>
              <a:rPr lang="en-US" sz="1400" dirty="0">
                <a:latin typeface="Consolas"/>
                <a:cs typeface="Consolas"/>
              </a:rPr>
              <a:t>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pPr marL="0" indent="0">
              <a:lnSpc>
                <a:spcPct val="90000"/>
              </a:lnSpc>
              <a:buNone/>
            </a:pPr>
            <a:endParaRPr lang="en-US" sz="1400" dirty="0">
              <a:latin typeface="Consolas"/>
              <a:cs typeface="Consolas"/>
            </a:endParaRPr>
          </a:p>
          <a:p>
            <a:pPr marL="0" indent="0">
              <a:lnSpc>
                <a:spcPct val="90000"/>
              </a:lnSpc>
              <a:buNone/>
            </a:pPr>
            <a:r>
              <a:rPr lang="en-US" sz="1400" dirty="0">
                <a:latin typeface="Consolas"/>
                <a:cs typeface="Consolas"/>
              </a:rPr>
              <a:t>class Circle </a:t>
            </a:r>
            <a:r>
              <a:rPr lang="en-US" sz="1400" dirty="0">
                <a:solidFill>
                  <a:schemeClr val="accent6">
                    <a:lumMod val="75000"/>
                  </a:schemeClr>
                </a:solidFill>
                <a:latin typeface="Consolas"/>
                <a:cs typeface="Consolas"/>
              </a:rPr>
              <a:t>extends</a:t>
            </a:r>
            <a:r>
              <a:rPr lang="en-US" sz="1400" dirty="0">
                <a:latin typeface="Consolas"/>
                <a:cs typeface="Consolas"/>
              </a:rPr>
              <a:t> </a:t>
            </a:r>
            <a:r>
              <a:rPr lang="en-US" sz="1400" dirty="0" err="1">
                <a:latin typeface="Consolas"/>
                <a:cs typeface="Consolas"/>
              </a:rPr>
              <a:t>AbstractShape</a:t>
            </a:r>
            <a:r>
              <a:rPr lang="en-US" sz="1400" dirty="0">
                <a:latin typeface="Consolas"/>
                <a:cs typeface="Consolas"/>
              </a:rPr>
              <a:t> {</a:t>
            </a:r>
            <a:br>
              <a:rPr lang="en-US" sz="1400" dirty="0">
                <a:latin typeface="Consolas"/>
                <a:cs typeface="Consolas"/>
              </a:rPr>
            </a:br>
            <a:r>
              <a:rPr lang="en-US" sz="1400" dirty="0">
                <a:latin typeface="Consolas"/>
                <a:cs typeface="Consolas"/>
              </a:rPr>
              <a:t>    void draw() { ... }</a:t>
            </a:r>
            <a:br>
              <a:rPr lang="en-US" sz="1400" dirty="0">
                <a:latin typeface="Consolas"/>
                <a:cs typeface="Consolas"/>
              </a:rPr>
            </a:br>
            <a:r>
              <a:rPr lang="en-US" sz="1400" dirty="0">
                <a:latin typeface="Consolas"/>
                <a:cs typeface="Consolas"/>
              </a:rPr>
              <a:t>    ...</a:t>
            </a:r>
            <a:br>
              <a:rPr lang="en-US" sz="1400" dirty="0">
                <a:latin typeface="Consolas"/>
                <a:cs typeface="Consolas"/>
              </a:rPr>
            </a:br>
            <a:r>
              <a:rPr lang="en-US" sz="1400" dirty="0">
                <a:latin typeface="Consolas"/>
                <a:cs typeface="Consolas"/>
              </a:rPr>
              <a:t>}</a:t>
            </a:r>
          </a:p>
          <a:p>
            <a:endParaRPr lang="it-IT" sz="1400" dirty="0"/>
          </a:p>
          <a:p>
            <a:pPr marL="0" indent="0">
              <a:buNone/>
            </a:pPr>
            <a:endParaRPr lang="it-IT" sz="1400" dirty="0"/>
          </a:p>
        </p:txBody>
      </p:sp>
      <p:sp>
        <p:nvSpPr>
          <p:cNvPr id="8" name="Down Arrow 7">
            <a:extLst>
              <a:ext uri="{FF2B5EF4-FFF2-40B4-BE49-F238E27FC236}">
                <a16:creationId xmlns:a16="http://schemas.microsoft.com/office/drawing/2014/main" id="{8E1CDF17-4E02-5B4C-ABD9-F7B22136D28A}"/>
              </a:ext>
            </a:extLst>
          </p:cNvPr>
          <p:cNvSpPr/>
          <p:nvPr/>
        </p:nvSpPr>
        <p:spPr>
          <a:xfrm>
            <a:off x="11395747" y="1601590"/>
            <a:ext cx="133672" cy="4661892"/>
          </a:xfrm>
          <a:prstGeom prst="downArrow">
            <a:avLst/>
          </a:prstGeom>
          <a:solidFill>
            <a:schemeClr val="accent6">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9" name="TextBox 8">
            <a:extLst>
              <a:ext uri="{FF2B5EF4-FFF2-40B4-BE49-F238E27FC236}">
                <a16:creationId xmlns:a16="http://schemas.microsoft.com/office/drawing/2014/main" id="{1E64AD6F-EB50-6D47-B98A-EDD30881412F}"/>
              </a:ext>
            </a:extLst>
          </p:cNvPr>
          <p:cNvSpPr txBox="1"/>
          <p:nvPr/>
        </p:nvSpPr>
        <p:spPr>
          <a:xfrm>
            <a:off x="9122732" y="5941498"/>
            <a:ext cx="2017860" cy="369332"/>
          </a:xfrm>
          <a:prstGeom prst="rect">
            <a:avLst/>
          </a:prstGeom>
          <a:noFill/>
        </p:spPr>
        <p:txBody>
          <a:bodyPr wrap="none" rtlCol="0">
            <a:spAutoFit/>
          </a:bodyPr>
          <a:lstStyle/>
          <a:p>
            <a:r>
              <a:rPr lang="it-IT" dirty="0">
                <a:solidFill>
                  <a:schemeClr val="accent6">
                    <a:lumMod val="60000"/>
                    <a:lumOff val="40000"/>
                  </a:schemeClr>
                </a:solidFill>
              </a:rPr>
              <a:t>Level of </a:t>
            </a:r>
            <a:r>
              <a:rPr lang="it-IT" dirty="0" err="1">
                <a:solidFill>
                  <a:schemeClr val="accent6">
                    <a:lumMod val="60000"/>
                    <a:lumOff val="40000"/>
                  </a:schemeClr>
                </a:solidFill>
              </a:rPr>
              <a:t>abstraction</a:t>
            </a:r>
            <a:endParaRPr lang="it-IT" dirty="0">
              <a:solidFill>
                <a:schemeClr val="accent6">
                  <a:lumMod val="60000"/>
                  <a:lumOff val="40000"/>
                </a:schemeClr>
              </a:solidFill>
            </a:endParaRPr>
          </a:p>
        </p:txBody>
      </p:sp>
      <p:sp>
        <p:nvSpPr>
          <p:cNvPr id="10" name="Slide Number Placeholder 3">
            <a:extLst>
              <a:ext uri="{FF2B5EF4-FFF2-40B4-BE49-F238E27FC236}">
                <a16:creationId xmlns:a16="http://schemas.microsoft.com/office/drawing/2014/main" id="{DBC27C2B-4D33-534D-8CC2-153AA4384156}"/>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89</a:t>
            </a:fld>
            <a:endParaRPr lang="en-US" sz="1400" dirty="0">
              <a:latin typeface="Arial" charset="0"/>
            </a:endParaRPr>
          </a:p>
        </p:txBody>
      </p:sp>
    </p:spTree>
    <p:extLst>
      <p:ext uri="{BB962C8B-B14F-4D97-AF65-F5344CB8AC3E}">
        <p14:creationId xmlns:p14="http://schemas.microsoft.com/office/powerpoint/2010/main" val="4262903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Class Definition</a:t>
            </a:r>
          </a:p>
        </p:txBody>
      </p:sp>
      <p:sp>
        <p:nvSpPr>
          <p:cNvPr id="3" name="Content Placeholder 2"/>
          <p:cNvSpPr>
            <a:spLocks noGrp="1"/>
          </p:cNvSpPr>
          <p:nvPr>
            <p:ph sz="half" idx="1"/>
          </p:nvPr>
        </p:nvSpPr>
        <p:spPr/>
        <p:txBody>
          <a:bodyPr>
            <a:noAutofit/>
          </a:bodyPr>
          <a:lstStyle/>
          <a:p>
            <a:pPr marL="0" indent="0">
              <a:buNone/>
            </a:pPr>
            <a:r>
              <a:rPr lang="it-IT" sz="1200" dirty="0">
                <a:latin typeface="Consolas" panose="020B0609020204030204" pitchFamily="49" charset="0"/>
                <a:cs typeface="Consolas" panose="020B0609020204030204" pitchFamily="49" charset="0"/>
              </a:rPr>
              <a:t>public </a:t>
            </a:r>
            <a:r>
              <a:rPr lang="it-IT" sz="1200" dirty="0" err="1">
                <a:latin typeface="Consolas" panose="020B0609020204030204" pitchFamily="49" charset="0"/>
                <a:cs typeface="Consolas" panose="020B0609020204030204" pitchFamily="49" charset="0"/>
              </a:rPr>
              <a:t>class</a:t>
            </a:r>
            <a:r>
              <a:rPr lang="it-IT" sz="1200" dirty="0">
                <a:latin typeface="Consolas" panose="020B0609020204030204" pitchFamily="49" charset="0"/>
                <a:cs typeface="Consolas" panose="020B0609020204030204" pitchFamily="49" charset="0"/>
              </a:rPr>
              <a:t> </a:t>
            </a:r>
            <a:r>
              <a:rPr lang="it-IT" sz="1200" dirty="0">
                <a:solidFill>
                  <a:srgbClr val="00B050"/>
                </a:solidFill>
                <a:latin typeface="Consolas" panose="020B0609020204030204" pitchFamily="49" charset="0"/>
                <a:cs typeface="Consolas" panose="020B0609020204030204" pitchFamily="49" charset="0"/>
              </a:rPr>
              <a:t>Car</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boolean</a:t>
            </a: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isOn</a:t>
            </a:r>
            <a:r>
              <a:rPr lang="it-IT" sz="1200" dirty="0">
                <a:solidFill>
                  <a:srgbClr val="0070C0"/>
                </a:solidFill>
                <a:latin typeface="Consolas" panose="020B0609020204030204" pitchFamily="49" charset="0"/>
                <a:cs typeface="Consolas" panose="020B0609020204030204" pitchFamily="49" charset="0"/>
              </a:rPr>
              <a:t>;</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String</a:t>
            </a:r>
            <a:r>
              <a:rPr lang="it-IT" sz="1200" dirty="0">
                <a:solidFill>
                  <a:srgbClr val="0070C0"/>
                </a:solidFill>
                <a:latin typeface="Consolas" panose="020B0609020204030204" pitchFamily="49" charset="0"/>
                <a:cs typeface="Consolas" panose="020B0609020204030204" pitchFamily="49" charset="0"/>
              </a:rPr>
              <a:t> brand;</a:t>
            </a:r>
          </a:p>
          <a:p>
            <a:pPr marL="0" indent="0">
              <a:buNone/>
            </a:pPr>
            <a:r>
              <a:rPr lang="it-IT" sz="1200" dirty="0">
                <a:solidFill>
                  <a:srgbClr val="0070C0"/>
                </a:solidFill>
                <a:latin typeface="Consolas" panose="020B0609020204030204" pitchFamily="49" charset="0"/>
                <a:cs typeface="Consolas" panose="020B0609020204030204" pitchFamily="49" charset="0"/>
              </a:rPr>
              <a:t>  </a:t>
            </a:r>
            <a:r>
              <a:rPr lang="it-IT" sz="1200" dirty="0" err="1">
                <a:solidFill>
                  <a:srgbClr val="0070C0"/>
                </a:solidFill>
                <a:latin typeface="Consolas" panose="020B0609020204030204" pitchFamily="49" charset="0"/>
                <a:cs typeface="Consolas" panose="020B0609020204030204" pitchFamily="49" charset="0"/>
              </a:rPr>
              <a:t>String</a:t>
            </a:r>
            <a:r>
              <a:rPr lang="it-IT" sz="1200" dirty="0">
                <a:solidFill>
                  <a:srgbClr val="0070C0"/>
                </a:solidFill>
                <a:latin typeface="Consolas" panose="020B0609020204030204" pitchFamily="49" charset="0"/>
                <a:cs typeface="Consolas" panose="020B0609020204030204" pitchFamily="49" charset="0"/>
              </a:rPr>
              <a:t> color;</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Constructor</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method</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public Car(</a:t>
            </a:r>
            <a:r>
              <a:rPr lang="it-IT" sz="1200" dirty="0" err="1">
                <a:solidFill>
                  <a:srgbClr val="FF0000"/>
                </a:solidFill>
                <a:latin typeface="Consolas" panose="020B0609020204030204" pitchFamily="49" charset="0"/>
                <a:cs typeface="Consolas" panose="020B0609020204030204" pitchFamily="49" charset="0"/>
              </a:rPr>
              <a:t>boolean</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String</a:t>
            </a:r>
            <a:r>
              <a:rPr lang="it-IT" sz="1200" dirty="0">
                <a:solidFill>
                  <a:srgbClr val="FF0000"/>
                </a:solidFill>
                <a:latin typeface="Consolas" panose="020B0609020204030204" pitchFamily="49" charset="0"/>
                <a:cs typeface="Consolas" panose="020B0609020204030204" pitchFamily="49" charset="0"/>
              </a:rPr>
              <a:t> brand, </a:t>
            </a:r>
            <a:r>
              <a:rPr lang="it-IT" sz="1200" dirty="0" err="1">
                <a:solidFill>
                  <a:srgbClr val="FF0000"/>
                </a:solidFill>
                <a:latin typeface="Consolas" panose="020B0609020204030204" pitchFamily="49" charset="0"/>
                <a:cs typeface="Consolas" panose="020B0609020204030204" pitchFamily="49" charset="0"/>
              </a:rPr>
              <a:t>String</a:t>
            </a:r>
            <a:r>
              <a:rPr lang="it-IT" sz="1200" dirty="0">
                <a:solidFill>
                  <a:srgbClr val="FF0000"/>
                </a:solidFill>
                <a:latin typeface="Consolas" panose="020B0609020204030204" pitchFamily="49" charset="0"/>
                <a:cs typeface="Consolas" panose="020B0609020204030204" pitchFamily="49" charset="0"/>
              </a:rPr>
              <a:t> color)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this.isOn</a:t>
            </a:r>
            <a:r>
              <a:rPr lang="it-IT" sz="1200" dirty="0">
                <a:solidFill>
                  <a:srgbClr val="FF0000"/>
                </a:solidFill>
                <a:latin typeface="Consolas" panose="020B0609020204030204" pitchFamily="49" charset="0"/>
                <a:cs typeface="Consolas" panose="020B0609020204030204" pitchFamily="49" charset="0"/>
              </a:rPr>
              <a:t> =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this.brand</a:t>
            </a:r>
            <a:r>
              <a:rPr lang="it-IT" sz="1200" dirty="0">
                <a:solidFill>
                  <a:srgbClr val="FF0000"/>
                </a:solidFill>
                <a:latin typeface="Consolas" panose="020B0609020204030204" pitchFamily="49" charset="0"/>
                <a:cs typeface="Consolas" panose="020B0609020204030204" pitchFamily="49" charset="0"/>
              </a:rPr>
              <a:t> = brand;</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this.color</a:t>
            </a:r>
            <a:r>
              <a:rPr lang="it-IT" sz="1200" dirty="0">
                <a:solidFill>
                  <a:srgbClr val="FF0000"/>
                </a:solidFill>
                <a:latin typeface="Consolas" panose="020B0609020204030204" pitchFamily="49" charset="0"/>
                <a:cs typeface="Consolas" panose="020B0609020204030204" pitchFamily="49" charset="0"/>
              </a:rPr>
              <a:t> = color;</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Getters</a:t>
            </a:r>
            <a:r>
              <a:rPr lang="it-IT" sz="1200" dirty="0">
                <a:latin typeface="Consolas" panose="020B0609020204030204" pitchFamily="49" charset="0"/>
                <a:cs typeface="Consolas" panose="020B0609020204030204" pitchFamily="49" charset="0"/>
              </a:rPr>
              <a:t>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endParaRPr lang="en-GB" sz="1200" dirty="0">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String </a:t>
            </a:r>
            <a:r>
              <a:rPr lang="en-GB" sz="1200" dirty="0" err="1">
                <a:solidFill>
                  <a:srgbClr val="FF0000"/>
                </a:solidFill>
                <a:latin typeface="Consolas" panose="020B0609020204030204" pitchFamily="49" charset="0"/>
                <a:cs typeface="Consolas" panose="020B0609020204030204" pitchFamily="49" charset="0"/>
              </a:rPr>
              <a:t>getBrand</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return brand;</a:t>
            </a:r>
          </a:p>
          <a:p>
            <a:pPr marL="0" indent="0">
              <a:buNone/>
            </a:pPr>
            <a:r>
              <a:rPr lang="en-GB" sz="1200" dirty="0">
                <a:solidFill>
                  <a:srgbClr val="FF0000"/>
                </a:solidFill>
                <a:latin typeface="Consolas" panose="020B0609020204030204" pitchFamily="49" charset="0"/>
                <a:cs typeface="Consolas" panose="020B0609020204030204" pitchFamily="49" charset="0"/>
              </a:rPr>
              <a:t>  }</a:t>
            </a: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String </a:t>
            </a:r>
            <a:r>
              <a:rPr lang="en-GB" sz="1200" dirty="0" err="1">
                <a:solidFill>
                  <a:srgbClr val="FF0000"/>
                </a:solidFill>
                <a:latin typeface="Consolas" panose="020B0609020204030204" pitchFamily="49" charset="0"/>
                <a:cs typeface="Consolas" panose="020B0609020204030204" pitchFamily="49" charset="0"/>
              </a:rPr>
              <a:t>getColor</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return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p:txBody>
      </p:sp>
      <p:sp>
        <p:nvSpPr>
          <p:cNvPr id="5" name="Content Placeholder 4">
            <a:extLst>
              <a:ext uri="{FF2B5EF4-FFF2-40B4-BE49-F238E27FC236}">
                <a16:creationId xmlns:a16="http://schemas.microsoft.com/office/drawing/2014/main" id="{FEBF0386-DE3F-A244-A952-CBF7D55E2F5D}"/>
              </a:ext>
            </a:extLst>
          </p:cNvPr>
          <p:cNvSpPr>
            <a:spLocks noGrp="1"/>
          </p:cNvSpPr>
          <p:nvPr>
            <p:ph sz="half" idx="2"/>
          </p:nvPr>
        </p:nvSpPr>
        <p:spPr/>
        <p:txBody>
          <a:bodyPr>
            <a:noAutofit/>
          </a:bodyPr>
          <a:lstStyle/>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Setter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r>
              <a:rPr lang="en-GB" sz="1200" dirty="0">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public void </a:t>
            </a:r>
            <a:r>
              <a:rPr lang="en-GB" sz="1200" dirty="0" err="1">
                <a:solidFill>
                  <a:srgbClr val="FF0000"/>
                </a:solidFill>
                <a:latin typeface="Consolas" panose="020B0609020204030204" pitchFamily="49" charset="0"/>
                <a:cs typeface="Consolas" panose="020B0609020204030204" pitchFamily="49" charset="0"/>
              </a:rPr>
              <a:t>setBrand</a:t>
            </a:r>
            <a:r>
              <a:rPr lang="en-GB" sz="1200" dirty="0">
                <a:solidFill>
                  <a:srgbClr val="FF0000"/>
                </a:solidFill>
                <a:latin typeface="Consolas" panose="020B0609020204030204" pitchFamily="49" charset="0"/>
                <a:cs typeface="Consolas" panose="020B0609020204030204" pitchFamily="49" charset="0"/>
              </a:rPr>
              <a:t>(String brand) {</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en-GB" sz="1200" dirty="0" err="1">
                <a:solidFill>
                  <a:srgbClr val="FF0000"/>
                </a:solidFill>
                <a:latin typeface="Consolas" panose="020B0609020204030204" pitchFamily="49" charset="0"/>
                <a:cs typeface="Consolas" panose="020B0609020204030204" pitchFamily="49" charset="0"/>
              </a:rPr>
              <a:t>this.brand</a:t>
            </a:r>
            <a:r>
              <a:rPr lang="en-GB" sz="1200" dirty="0">
                <a:solidFill>
                  <a:srgbClr val="FF0000"/>
                </a:solidFill>
                <a:latin typeface="Consolas" panose="020B0609020204030204" pitchFamily="49" charset="0"/>
                <a:cs typeface="Consolas" panose="020B0609020204030204" pitchFamily="49" charset="0"/>
              </a:rPr>
              <a:t> = brand;</a:t>
            </a:r>
          </a:p>
          <a:p>
            <a:pPr marL="0" indent="0">
              <a:buNone/>
            </a:pPr>
            <a:r>
              <a:rPr lang="en-GB" sz="1200" dirty="0">
                <a:solidFill>
                  <a:srgbClr val="FF0000"/>
                </a:solidFill>
                <a:latin typeface="Consolas" panose="020B0609020204030204" pitchFamily="49" charset="0"/>
                <a:cs typeface="Consolas" panose="020B0609020204030204" pitchFamily="49" charset="0"/>
              </a:rPr>
              <a:t>  }</a:t>
            </a: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solidFill>
                  <a:srgbClr val="FF0000"/>
                </a:solidFill>
                <a:latin typeface="Consolas" panose="020B0609020204030204" pitchFamily="49" charset="0"/>
                <a:cs typeface="Consolas" panose="020B0609020204030204" pitchFamily="49" charset="0"/>
              </a:rPr>
              <a:t>  public void </a:t>
            </a:r>
            <a:r>
              <a:rPr lang="en-GB" sz="1200" dirty="0" err="1">
                <a:solidFill>
                  <a:srgbClr val="FF0000"/>
                </a:solidFill>
                <a:latin typeface="Consolas" panose="020B0609020204030204" pitchFamily="49" charset="0"/>
                <a:cs typeface="Consolas" panose="020B0609020204030204" pitchFamily="49" charset="0"/>
              </a:rPr>
              <a:t>setColor</a:t>
            </a:r>
            <a:r>
              <a:rPr lang="en-GB" sz="1200" dirty="0">
                <a:solidFill>
                  <a:srgbClr val="FF0000"/>
                </a:solidFill>
                <a:latin typeface="Consolas" panose="020B0609020204030204" pitchFamily="49" charset="0"/>
                <a:cs typeface="Consolas" panose="020B0609020204030204" pitchFamily="49" charset="0"/>
              </a:rPr>
              <a:t>(String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 {</a:t>
            </a:r>
          </a:p>
          <a:p>
            <a:pPr marL="0" indent="0">
              <a:buNone/>
            </a:pPr>
            <a:r>
              <a:rPr lang="en-GB" sz="1200" dirty="0">
                <a:solidFill>
                  <a:srgbClr val="FF0000"/>
                </a:solidFill>
                <a:latin typeface="Consolas" panose="020B0609020204030204" pitchFamily="49" charset="0"/>
                <a:cs typeface="Consolas" panose="020B0609020204030204" pitchFamily="49" charset="0"/>
              </a:rPr>
              <a:t>      </a:t>
            </a:r>
            <a:r>
              <a:rPr lang="en-GB" sz="1200" dirty="0" err="1">
                <a:solidFill>
                  <a:srgbClr val="FF0000"/>
                </a:solidFill>
                <a:latin typeface="Consolas" panose="020B0609020204030204" pitchFamily="49" charset="0"/>
                <a:cs typeface="Consolas" panose="020B0609020204030204" pitchFamily="49" charset="0"/>
              </a:rPr>
              <a:t>this.color</a:t>
            </a:r>
            <a:r>
              <a:rPr lang="en-GB" sz="1200" dirty="0">
                <a:solidFill>
                  <a:srgbClr val="FF0000"/>
                </a:solidFill>
                <a:latin typeface="Consolas" panose="020B0609020204030204" pitchFamily="49" charset="0"/>
                <a:cs typeface="Consolas" panose="020B0609020204030204" pitchFamily="49" charset="0"/>
              </a:rPr>
              <a:t> = </a:t>
            </a:r>
            <a:r>
              <a:rPr lang="en-GB" sz="1200" dirty="0" err="1">
                <a:solidFill>
                  <a:srgbClr val="FF0000"/>
                </a:solidFill>
                <a:latin typeface="Consolas" panose="020B0609020204030204" pitchFamily="49" charset="0"/>
                <a:cs typeface="Consolas" panose="020B0609020204030204" pitchFamily="49" charset="0"/>
              </a:rPr>
              <a:t>color</a:t>
            </a:r>
            <a:r>
              <a:rPr lang="en-GB" sz="1200" dirty="0">
                <a:solidFill>
                  <a:srgbClr val="FF0000"/>
                </a:solidFill>
                <a:latin typeface="Consolas" panose="020B0609020204030204" pitchFamily="49" charset="0"/>
                <a:cs typeface="Consolas" panose="020B0609020204030204" pitchFamily="49" charset="0"/>
              </a:rPr>
              <a:t>;</a:t>
            </a:r>
          </a:p>
          <a:p>
            <a:pPr marL="0" indent="0">
              <a:buNone/>
            </a:pPr>
            <a:r>
              <a:rPr lang="en-GB" sz="1200" dirty="0">
                <a:solidFill>
                  <a:srgbClr val="FF0000"/>
                </a:solidFill>
                <a:latin typeface="Consolas" panose="020B0609020204030204" pitchFamily="49" charset="0"/>
                <a:cs typeface="Consolas" panose="020B0609020204030204" pitchFamily="49" charset="0"/>
              </a:rPr>
              <a:t>  } </a:t>
            </a: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solidFill>
                <a:srgbClr val="FF0000"/>
              </a:solidFill>
              <a:latin typeface="Consolas" panose="020B0609020204030204" pitchFamily="49" charset="0"/>
              <a:cs typeface="Consolas" panose="020B0609020204030204" pitchFamily="49" charset="0"/>
            </a:endParaRP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a:latin typeface="Consolas" panose="020B0609020204030204" pitchFamily="49" charset="0"/>
                <a:cs typeface="Consolas" panose="020B0609020204030204" pitchFamily="49" charset="0"/>
              </a:rPr>
              <a:t>/* User </a:t>
            </a:r>
            <a:r>
              <a:rPr lang="it-IT" sz="1200" dirty="0" err="1">
                <a:latin typeface="Consolas" panose="020B0609020204030204" pitchFamily="49" charset="0"/>
                <a:cs typeface="Consolas" panose="020B0609020204030204" pitchFamily="49" charset="0"/>
              </a:rPr>
              <a:t>methods</a:t>
            </a:r>
            <a:r>
              <a:rPr lang="it-IT" sz="1200" dirty="0">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void</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turnOff</a:t>
            </a: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 false;</a:t>
            </a:r>
          </a:p>
          <a:p>
            <a:pPr marL="0" indent="0">
              <a:buNone/>
            </a:pPr>
            <a:r>
              <a:rPr lang="it-IT" sz="1200" dirty="0">
                <a:solidFill>
                  <a:srgbClr val="FF0000"/>
                </a:solidFill>
                <a:latin typeface="Consolas" panose="020B0609020204030204" pitchFamily="49" charset="0"/>
                <a:cs typeface="Consolas" panose="020B0609020204030204" pitchFamily="49" charset="0"/>
              </a:rPr>
              <a:t>  }</a:t>
            </a:r>
          </a:p>
          <a:p>
            <a:pPr marL="0" indent="0">
              <a:buNone/>
            </a:pPr>
            <a:endParaRPr lang="it-IT" sz="1200" dirty="0">
              <a:latin typeface="Consolas" panose="020B0609020204030204" pitchFamily="49" charset="0"/>
              <a:cs typeface="Consolas" panose="020B0609020204030204" pitchFamily="49" charset="0"/>
            </a:endParaRP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void</a:t>
            </a: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turnOn</a:t>
            </a:r>
            <a:r>
              <a:rPr lang="it-IT" sz="1200" dirty="0">
                <a:solidFill>
                  <a:srgbClr val="FF0000"/>
                </a:solidFill>
                <a:latin typeface="Consolas" panose="020B0609020204030204" pitchFamily="49" charset="0"/>
                <a:cs typeface="Consolas" panose="020B0609020204030204" pitchFamily="49" charset="0"/>
              </a:rPr>
              <a:t>() {</a:t>
            </a:r>
          </a:p>
          <a:p>
            <a:pPr marL="0" indent="0">
              <a:buNone/>
            </a:pPr>
            <a:r>
              <a:rPr lang="it-IT" sz="1200" dirty="0">
                <a:solidFill>
                  <a:srgbClr val="FF0000"/>
                </a:solidFill>
                <a:latin typeface="Consolas" panose="020B0609020204030204" pitchFamily="49" charset="0"/>
                <a:cs typeface="Consolas" panose="020B0609020204030204" pitchFamily="49" charset="0"/>
              </a:rPr>
              <a:t>      </a:t>
            </a:r>
            <a:r>
              <a:rPr lang="it-IT" sz="1200" dirty="0" err="1">
                <a:solidFill>
                  <a:srgbClr val="FF0000"/>
                </a:solidFill>
                <a:latin typeface="Consolas" panose="020B0609020204030204" pitchFamily="49" charset="0"/>
                <a:cs typeface="Consolas" panose="020B0609020204030204" pitchFamily="49" charset="0"/>
              </a:rPr>
              <a:t>isOn</a:t>
            </a:r>
            <a:r>
              <a:rPr lang="it-IT" sz="1200" dirty="0">
                <a:solidFill>
                  <a:srgbClr val="FF0000"/>
                </a:solidFill>
                <a:latin typeface="Consolas" panose="020B0609020204030204" pitchFamily="49" charset="0"/>
                <a:cs typeface="Consolas" panose="020B0609020204030204" pitchFamily="49" charset="0"/>
              </a:rPr>
              <a:t> = false;</a:t>
            </a:r>
          </a:p>
          <a:p>
            <a:pPr marL="0" indent="0">
              <a:buNone/>
            </a:pPr>
            <a:r>
              <a:rPr lang="it-IT" sz="1200" dirty="0">
                <a:solidFill>
                  <a:srgbClr val="FF0000"/>
                </a:solidFill>
                <a:latin typeface="Consolas" panose="020B0609020204030204" pitchFamily="49" charset="0"/>
                <a:cs typeface="Consolas" panose="020B0609020204030204" pitchFamily="49" charset="0"/>
              </a:rPr>
              <a:t>  }</a:t>
            </a:r>
            <a:endParaRPr lang="it-IT" sz="1200" dirty="0">
              <a:latin typeface="Consolas" panose="020B0609020204030204" pitchFamily="49" charset="0"/>
              <a:cs typeface="Consolas" panose="020B0609020204030204" pitchFamily="49" charset="0"/>
            </a:endParaRPr>
          </a:p>
          <a:p>
            <a:pPr marL="0" indent="0">
              <a:buNone/>
            </a:pPr>
            <a:endParaRPr lang="en-GB" sz="1200" dirty="0">
              <a:solidFill>
                <a:srgbClr val="FF0000"/>
              </a:solidFill>
              <a:latin typeface="Consolas" panose="020B0609020204030204" pitchFamily="49" charset="0"/>
              <a:cs typeface="Consolas" panose="020B0609020204030204" pitchFamily="49" charset="0"/>
            </a:endParaRPr>
          </a:p>
          <a:p>
            <a:pPr marL="0" indent="0">
              <a:buNone/>
            </a:pPr>
            <a:r>
              <a:rPr lang="en-GB" sz="1200" dirty="0">
                <a:latin typeface="Consolas" panose="020B0609020204030204" pitchFamily="49" charset="0"/>
                <a:cs typeface="Consolas" panose="020B0609020204030204" pitchFamily="49" charset="0"/>
              </a:rPr>
              <a:t>}</a:t>
            </a:r>
            <a:endParaRPr lang="en-IT" sz="1200" dirty="0">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2040F39-7941-49A4-B48D-F201B18B6351}" type="slidenum">
              <a:rPr lang="it-IT" smtClean="0"/>
              <a:pPr/>
              <a:t>9</a:t>
            </a:fld>
            <a:endParaRPr lang="it-IT" dirty="0"/>
          </a:p>
        </p:txBody>
      </p:sp>
    </p:spTree>
    <p:extLst>
      <p:ext uri="{BB962C8B-B14F-4D97-AF65-F5344CB8AC3E}">
        <p14:creationId xmlns:p14="http://schemas.microsoft.com/office/powerpoint/2010/main" val="235753056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normAutofit/>
          </a:bodyPr>
          <a:lstStyle/>
          <a:p>
            <a:pPr eaLnBrk="1" hangingPunct="1"/>
            <a:r>
              <a:rPr lang="en-US" sz="3600" dirty="0">
                <a:latin typeface="Calibri"/>
                <a:cs typeface="Calibri"/>
              </a:rPr>
              <a:t>Specialization and partial implementation</a:t>
            </a:r>
            <a:endParaRPr lang="en-US" sz="3200" dirty="0">
              <a:latin typeface="Calibri"/>
              <a:cs typeface="Calibri"/>
            </a:endParaRPr>
          </a:p>
        </p:txBody>
      </p:sp>
      <p:sp>
        <p:nvSpPr>
          <p:cNvPr id="44035" name="Rectangle 3"/>
          <p:cNvSpPr>
            <a:spLocks noGrp="1" noChangeArrowheads="1"/>
          </p:cNvSpPr>
          <p:nvPr>
            <p:ph idx="1"/>
          </p:nvPr>
        </p:nvSpPr>
        <p:spPr/>
        <p:txBody>
          <a:bodyPr>
            <a:normAutofit/>
          </a:bodyPr>
          <a:lstStyle/>
          <a:p>
            <a:pPr eaLnBrk="1" hangingPunct="1"/>
            <a:r>
              <a:rPr lang="en-US" dirty="0">
                <a:solidFill>
                  <a:schemeClr val="accent6">
                    <a:lumMod val="75000"/>
                  </a:schemeClr>
                </a:solidFill>
                <a:latin typeface="Calibri"/>
                <a:cs typeface="Calibri"/>
              </a:rPr>
              <a:t>Interfaces can be specialized</a:t>
            </a:r>
          </a:p>
          <a:p>
            <a:pPr lvl="1"/>
            <a:r>
              <a:rPr lang="en-US" dirty="0">
                <a:latin typeface="Calibri"/>
                <a:cs typeface="Calibri"/>
              </a:rPr>
              <a:t>Specializing an interface means adding new methods in derived interfaces. Overriding methods does not make sense in interfaces because code is absent.</a:t>
            </a:r>
          </a:p>
          <a:p>
            <a:pPr eaLnBrk="1" hangingPunct="1"/>
            <a:r>
              <a:rPr lang="en-US" dirty="0">
                <a:solidFill>
                  <a:schemeClr val="accent6">
                    <a:lumMod val="75000"/>
                  </a:schemeClr>
                </a:solidFill>
                <a:latin typeface="Calibri"/>
                <a:cs typeface="Calibri"/>
              </a:rPr>
              <a:t>Interfaces can be partially implemented</a:t>
            </a:r>
          </a:p>
          <a:p>
            <a:pPr lvl="1"/>
            <a:r>
              <a:rPr lang="en-US" dirty="0">
                <a:latin typeface="Calibri"/>
                <a:cs typeface="Calibri"/>
              </a:rPr>
              <a:t>Partial implementations of interfaces can be found in abstract classes. The unimplemented methods must be marked as abstract.</a:t>
            </a:r>
          </a:p>
          <a:p>
            <a:pPr eaLnBrk="1" hangingPunct="1"/>
            <a:endParaRPr lang="en-US" dirty="0">
              <a:latin typeface="Calibri"/>
              <a:cs typeface="Calibri"/>
            </a:endParaRPr>
          </a:p>
        </p:txBody>
      </p:sp>
      <p:sp>
        <p:nvSpPr>
          <p:cNvPr id="44033"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24C3E8C3-3685-2E40-A302-58278C5FCF76}" type="slidenum">
              <a:rPr lang="en-US" sz="1400">
                <a:latin typeface="Arial" charset="0"/>
              </a:rPr>
              <a:pPr/>
              <a:t>90</a:t>
            </a:fld>
            <a:endParaRPr lang="en-US" sz="1400">
              <a:latin typeface="Arial" charset="0"/>
            </a:endParaRPr>
          </a:p>
        </p:txBody>
      </p:sp>
    </p:spTree>
    <p:extLst>
      <p:ext uri="{BB962C8B-B14F-4D97-AF65-F5344CB8AC3E}">
        <p14:creationId xmlns:p14="http://schemas.microsoft.com/office/powerpoint/2010/main" val="377547768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dirty="0">
                <a:latin typeface="Calibri"/>
                <a:cs typeface="Calibri"/>
              </a:rPr>
              <a:t>Multiple inheritance</a:t>
            </a:r>
          </a:p>
        </p:txBody>
      </p:sp>
      <p:sp>
        <p:nvSpPr>
          <p:cNvPr id="46083" name="Rectangle 3"/>
          <p:cNvSpPr>
            <a:spLocks noGrp="1" noChangeArrowheads="1"/>
          </p:cNvSpPr>
          <p:nvPr>
            <p:ph idx="1"/>
          </p:nvPr>
        </p:nvSpPr>
        <p:spPr/>
        <p:txBody>
          <a:bodyPr>
            <a:normAutofit lnSpcReduction="10000"/>
          </a:bodyPr>
          <a:lstStyle/>
          <a:p>
            <a:pPr eaLnBrk="1" hangingPunct="1"/>
            <a:r>
              <a:rPr lang="en-US" dirty="0">
                <a:solidFill>
                  <a:schemeClr val="accent6">
                    <a:lumMod val="75000"/>
                  </a:schemeClr>
                </a:solidFill>
                <a:latin typeface="Calibri"/>
                <a:cs typeface="Calibri"/>
              </a:rPr>
              <a:t>In Java, a class can only extend one class, but can implement multiple interfaces</a:t>
            </a:r>
          </a:p>
          <a:p>
            <a:pPr lvl="1" eaLnBrk="1" hangingPunct="1"/>
            <a:r>
              <a:rPr lang="en-US" dirty="0">
                <a:latin typeface="Calibri"/>
                <a:cs typeface="Calibri"/>
              </a:rPr>
              <a:t>This lets the class fill multiple </a:t>
            </a:r>
            <a:r>
              <a:rPr lang="en-US" altLang="ja-JP" i="1" dirty="0">
                <a:latin typeface="Calibri"/>
                <a:cs typeface="Calibri"/>
              </a:rPr>
              <a:t>roles </a:t>
            </a:r>
            <a:r>
              <a:rPr lang="en-US" altLang="ja-JP" dirty="0">
                <a:latin typeface="Calibri"/>
                <a:cs typeface="Calibri"/>
              </a:rPr>
              <a:t>(i.e., multiple set of methods)</a:t>
            </a:r>
          </a:p>
          <a:p>
            <a:pPr lvl="1" eaLnBrk="1" hangingPunct="1"/>
            <a:r>
              <a:rPr lang="en-US" dirty="0">
                <a:latin typeface="Calibri"/>
                <a:cs typeface="Calibri"/>
              </a:rPr>
              <a:t>In graphical interfaces (GUIs), it is common to have one class implementing several listeners (i.e., interfaces)</a:t>
            </a:r>
          </a:p>
          <a:p>
            <a:pPr marL="0" indent="0">
              <a:buNone/>
            </a:pPr>
            <a:br>
              <a:rPr lang="en-US" dirty="0">
                <a:latin typeface="Calibri"/>
                <a:cs typeface="Calibri"/>
              </a:rPr>
            </a:br>
            <a:r>
              <a:rPr lang="en-US" sz="2400" dirty="0">
                <a:latin typeface="Consolas"/>
                <a:cs typeface="Consolas"/>
              </a:rPr>
              <a:t>class Application </a:t>
            </a:r>
            <a:r>
              <a:rPr lang="en-US" sz="2400" dirty="0">
                <a:solidFill>
                  <a:schemeClr val="accent6">
                    <a:lumMod val="75000"/>
                  </a:schemeClr>
                </a:solidFill>
                <a:latin typeface="Consolas"/>
                <a:cs typeface="Consolas"/>
              </a:rPr>
              <a:t>extends</a:t>
            </a:r>
            <a:r>
              <a:rPr lang="en-US" sz="2400" dirty="0">
                <a:latin typeface="Consolas"/>
                <a:cs typeface="Consolas"/>
              </a:rPr>
              <a:t> </a:t>
            </a:r>
            <a:r>
              <a:rPr lang="en-US" sz="2400" dirty="0" err="1">
                <a:latin typeface="Consolas"/>
                <a:cs typeface="Consolas"/>
              </a:rPr>
              <a:t>JFrame</a:t>
            </a:r>
            <a:r>
              <a:rPr lang="en-US" sz="2400" dirty="0">
                <a:latin typeface="Consolas"/>
                <a:cs typeface="Consolas"/>
              </a:rPr>
              <a:t> </a:t>
            </a:r>
            <a:r>
              <a:rPr lang="en-US" sz="2400" dirty="0">
                <a:solidFill>
                  <a:schemeClr val="accent6">
                    <a:lumMod val="75000"/>
                  </a:schemeClr>
                </a:solidFill>
                <a:latin typeface="Consolas"/>
                <a:cs typeface="Consolas"/>
              </a:rPr>
              <a:t>implements</a:t>
            </a:r>
            <a:r>
              <a:rPr lang="en-US" sz="2400" dirty="0">
                <a:latin typeface="Consolas"/>
                <a:cs typeface="Consolas"/>
              </a:rPr>
              <a:t>  ActionListener, </a:t>
            </a:r>
            <a:r>
              <a:rPr lang="en-US" sz="2400" dirty="0" err="1">
                <a:latin typeface="Consolas"/>
                <a:cs typeface="Consolas"/>
              </a:rPr>
              <a:t>KeyListener</a:t>
            </a:r>
            <a:r>
              <a:rPr lang="en-US" sz="2400" dirty="0">
                <a:latin typeface="Consolas"/>
                <a:cs typeface="Consolas"/>
              </a:rPr>
              <a:t> {</a:t>
            </a:r>
            <a:br>
              <a:rPr lang="en-US" sz="2400" dirty="0">
                <a:latin typeface="Consolas"/>
                <a:cs typeface="Consolas"/>
              </a:rPr>
            </a:br>
            <a:r>
              <a:rPr lang="en-US" sz="2400" dirty="0">
                <a:latin typeface="Consolas"/>
                <a:cs typeface="Consolas"/>
              </a:rPr>
              <a:t>    ...</a:t>
            </a:r>
            <a:br>
              <a:rPr lang="en-US" sz="2400" dirty="0">
                <a:latin typeface="Consolas"/>
                <a:cs typeface="Consolas"/>
              </a:rPr>
            </a:br>
            <a:r>
              <a:rPr lang="en-US" sz="2400" dirty="0">
                <a:latin typeface="Consolas"/>
                <a:cs typeface="Consolas"/>
              </a:rPr>
              <a:t>}</a:t>
            </a:r>
          </a:p>
        </p:txBody>
      </p:sp>
      <p:sp>
        <p:nvSpPr>
          <p:cNvPr id="46081"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7C7FDE83-7A1F-4B46-BC2A-B32D90E4E6B5}" type="slidenum">
              <a:rPr lang="en-US" sz="1400">
                <a:latin typeface="Arial" charset="0"/>
              </a:rPr>
              <a:pPr/>
              <a:t>91</a:t>
            </a:fld>
            <a:endParaRPr lang="en-US" sz="1400">
              <a:latin typeface="Arial" charset="0"/>
            </a:endParaRPr>
          </a:p>
        </p:txBody>
      </p:sp>
    </p:spTree>
    <p:extLst>
      <p:ext uri="{BB962C8B-B14F-4D97-AF65-F5344CB8AC3E}">
        <p14:creationId xmlns:p14="http://schemas.microsoft.com/office/powerpoint/2010/main" val="2287001029"/>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Calibri"/>
              </a:rPr>
              <a:t>Multiple inheritance</a:t>
            </a:r>
            <a:endParaRPr lang="en-US" dirty="0"/>
          </a:p>
        </p:txBody>
      </p:sp>
      <p:sp>
        <p:nvSpPr>
          <p:cNvPr id="3" name="Content Placeholder 2"/>
          <p:cNvSpPr>
            <a:spLocks noGrp="1"/>
          </p:cNvSpPr>
          <p:nvPr>
            <p:ph idx="1"/>
          </p:nvPr>
        </p:nvSpPr>
        <p:spPr/>
        <p:txBody>
          <a:bodyPr>
            <a:noAutofit/>
          </a:bodyPr>
          <a:lstStyle/>
          <a:p>
            <a:pPr marL="0" indent="0">
              <a:buNone/>
            </a:pPr>
            <a:r>
              <a:rPr lang="en-US" sz="1600" dirty="0">
                <a:latin typeface="Consolas"/>
                <a:cs typeface="Consolas"/>
              </a:rPr>
              <a:t>public </a:t>
            </a:r>
            <a:r>
              <a:rPr lang="en-US" sz="1600" dirty="0">
                <a:solidFill>
                  <a:schemeClr val="accent6">
                    <a:lumMod val="75000"/>
                  </a:schemeClr>
                </a:solidFill>
                <a:latin typeface="Consolas"/>
                <a:cs typeface="Consolas"/>
              </a:rPr>
              <a:t>class</a:t>
            </a:r>
            <a:r>
              <a:rPr lang="en-US" sz="1600" dirty="0">
                <a:latin typeface="Consolas"/>
                <a:cs typeface="Consolas"/>
              </a:rPr>
              <a:t> </a:t>
            </a:r>
            <a:r>
              <a:rPr lang="en-US" sz="1600" dirty="0" err="1">
                <a:latin typeface="Consolas"/>
                <a:cs typeface="Consolas"/>
              </a:rPr>
              <a:t>GroudVehicle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activateWheels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en-US" sz="1600" dirty="0">
                <a:latin typeface="Consolas"/>
                <a:cs typeface="Consolas"/>
              </a:rPr>
              <a:t>public </a:t>
            </a:r>
            <a:r>
              <a:rPr lang="en-US" sz="1600" dirty="0">
                <a:solidFill>
                  <a:srgbClr val="E46C0A"/>
                </a:solidFill>
                <a:latin typeface="Consolas"/>
                <a:cs typeface="Consolas"/>
              </a:rPr>
              <a:t>class</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activateWaterFans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it-IT" sz="1600" dirty="0">
                <a:solidFill>
                  <a:srgbClr val="E46C0A"/>
                </a:solidFill>
                <a:latin typeface="Consolas"/>
                <a:cs typeface="Consolas"/>
              </a:rPr>
              <a:t>// </a:t>
            </a:r>
            <a:r>
              <a:rPr lang="it-IT" sz="1600" dirty="0" err="1">
                <a:solidFill>
                  <a:srgbClr val="E46C0A"/>
                </a:solidFill>
                <a:latin typeface="Consolas"/>
                <a:cs typeface="Consolas"/>
              </a:rPr>
              <a:t>Not</a:t>
            </a:r>
            <a:r>
              <a:rPr lang="it-IT" sz="1600" dirty="0">
                <a:solidFill>
                  <a:srgbClr val="E46C0A"/>
                </a:solidFill>
                <a:latin typeface="Consolas"/>
                <a:cs typeface="Consolas"/>
              </a:rPr>
              <a:t> </a:t>
            </a:r>
            <a:r>
              <a:rPr lang="it-IT" sz="1600" dirty="0" err="1">
                <a:solidFill>
                  <a:srgbClr val="E46C0A"/>
                </a:solidFill>
                <a:latin typeface="Consolas"/>
                <a:cs typeface="Consolas"/>
              </a:rPr>
              <a:t>allowed</a:t>
            </a:r>
            <a:r>
              <a:rPr lang="it-IT" sz="1600" dirty="0">
                <a:solidFill>
                  <a:srgbClr val="E46C0A"/>
                </a:solidFill>
                <a:latin typeface="Consolas"/>
                <a:cs typeface="Consolas"/>
              </a:rPr>
              <a:t> in Java!! </a:t>
            </a:r>
            <a:r>
              <a:rPr lang="it-IT" sz="1600" dirty="0" err="1">
                <a:solidFill>
                  <a:srgbClr val="E46C0A"/>
                </a:solidFill>
                <a:latin typeface="Consolas"/>
                <a:cs typeface="Consolas"/>
              </a:rPr>
              <a:t>Only</a:t>
            </a:r>
            <a:r>
              <a:rPr lang="it-IT" sz="1600" dirty="0">
                <a:solidFill>
                  <a:srgbClr val="E46C0A"/>
                </a:solidFill>
                <a:latin typeface="Consolas"/>
                <a:cs typeface="Consolas"/>
              </a:rPr>
              <a:t> </a:t>
            </a:r>
            <a:r>
              <a:rPr lang="it-IT" sz="1600" dirty="0" err="1">
                <a:solidFill>
                  <a:srgbClr val="E46C0A"/>
                </a:solidFill>
                <a:latin typeface="Consolas"/>
                <a:cs typeface="Consolas"/>
              </a:rPr>
              <a:t>one</a:t>
            </a:r>
            <a:r>
              <a:rPr lang="it-IT" sz="1600" dirty="0">
                <a:solidFill>
                  <a:srgbClr val="E46C0A"/>
                </a:solidFill>
                <a:latin typeface="Consolas"/>
                <a:cs typeface="Consolas"/>
              </a:rPr>
              <a:t> </a:t>
            </a:r>
            <a:r>
              <a:rPr lang="it-IT" sz="1600" dirty="0" err="1">
                <a:solidFill>
                  <a:srgbClr val="E46C0A"/>
                </a:solidFill>
                <a:latin typeface="Consolas"/>
                <a:cs typeface="Consolas"/>
              </a:rPr>
              <a:t>class</a:t>
            </a:r>
            <a:r>
              <a:rPr lang="it-IT" sz="1600" dirty="0">
                <a:solidFill>
                  <a:srgbClr val="E46C0A"/>
                </a:solidFill>
                <a:latin typeface="Consolas"/>
                <a:cs typeface="Consolas"/>
              </a:rPr>
              <a:t> can be </a:t>
            </a:r>
            <a:r>
              <a:rPr lang="it-IT" sz="1600" dirty="0" err="1">
                <a:solidFill>
                  <a:srgbClr val="E46C0A"/>
                </a:solidFill>
                <a:latin typeface="Consolas"/>
                <a:cs typeface="Consolas"/>
              </a:rPr>
              <a:t>extended</a:t>
            </a:r>
            <a:r>
              <a:rPr lang="it-IT" sz="1600" dirty="0">
                <a:solidFill>
                  <a:srgbClr val="E46C0A"/>
                </a:solidFill>
                <a:latin typeface="Consolas"/>
                <a:cs typeface="Consolas"/>
              </a:rPr>
              <a:t>!</a:t>
            </a:r>
          </a:p>
          <a:p>
            <a:pPr marL="0" indent="0">
              <a:buNone/>
            </a:pPr>
            <a:r>
              <a:rPr lang="it-IT" sz="1600" dirty="0">
                <a:latin typeface="Consolas"/>
                <a:cs typeface="Consolas"/>
              </a:rPr>
              <a:t>public </a:t>
            </a:r>
            <a:r>
              <a:rPr lang="it-IT" sz="1600" dirty="0" err="1">
                <a:solidFill>
                  <a:srgbClr val="E46C0A"/>
                </a:solidFill>
                <a:latin typeface="Consolas"/>
                <a:cs typeface="Consolas"/>
              </a:rPr>
              <a:t>class</a:t>
            </a:r>
            <a:r>
              <a:rPr lang="it-IT" sz="1600" dirty="0">
                <a:solidFill>
                  <a:srgbClr val="E46C0A"/>
                </a:solidFill>
                <a:latin typeface="Consolas"/>
                <a:cs typeface="Consolas"/>
              </a:rPr>
              <a:t> </a:t>
            </a:r>
            <a:r>
              <a:rPr lang="it-IT" sz="1600" dirty="0" err="1">
                <a:latin typeface="Consolas"/>
                <a:cs typeface="Consolas"/>
              </a:rPr>
              <a:t>Anphibian</a:t>
            </a:r>
            <a:r>
              <a:rPr lang="it-IT" sz="1600" dirty="0">
                <a:latin typeface="Consolas"/>
                <a:cs typeface="Consolas"/>
              </a:rPr>
              <a:t> </a:t>
            </a:r>
            <a:r>
              <a:rPr lang="it-IT" sz="1600" dirty="0" err="1">
                <a:solidFill>
                  <a:srgbClr val="E46C0A"/>
                </a:solidFill>
                <a:latin typeface="Consolas"/>
                <a:cs typeface="Consolas"/>
              </a:rPr>
              <a:t>extends</a:t>
            </a:r>
            <a:r>
              <a:rPr lang="it-IT" sz="1600" dirty="0">
                <a:solidFill>
                  <a:srgbClr val="E46C0A"/>
                </a:solidFill>
                <a:latin typeface="Consolas"/>
                <a:cs typeface="Consolas"/>
              </a:rPr>
              <a:t> </a:t>
            </a:r>
            <a:r>
              <a:rPr lang="en-US" sz="1600" dirty="0" err="1">
                <a:latin typeface="Consolas"/>
                <a:cs typeface="Consolas"/>
              </a:rPr>
              <a:t>GroudVehicle</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endParaRPr lang="it-IT"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457200" lvl="1" indent="0">
              <a:buNone/>
            </a:pPr>
            <a:r>
              <a:rPr lang="en-US" sz="1600" dirty="0">
                <a:latin typeface="Consolas"/>
                <a:cs typeface="Consolas"/>
              </a:rPr>
              <a:t> </a:t>
            </a:r>
          </a:p>
        </p:txBody>
      </p:sp>
      <p:sp>
        <p:nvSpPr>
          <p:cNvPr id="5" name="Slide Number Placeholder 3">
            <a:extLst>
              <a:ext uri="{FF2B5EF4-FFF2-40B4-BE49-F238E27FC236}">
                <a16:creationId xmlns:a16="http://schemas.microsoft.com/office/drawing/2014/main" id="{41713670-84E6-6244-85B6-E38989D65219}"/>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92</a:t>
            </a:fld>
            <a:endParaRPr lang="en-US" sz="1400" dirty="0">
              <a:latin typeface="Arial" charset="0"/>
            </a:endParaRPr>
          </a:p>
        </p:txBody>
      </p:sp>
    </p:spTree>
    <p:extLst>
      <p:ext uri="{BB962C8B-B14F-4D97-AF65-F5344CB8AC3E}">
        <p14:creationId xmlns:p14="http://schemas.microsoft.com/office/powerpoint/2010/main" val="4100510258"/>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cs typeface="Calibri"/>
              </a:rPr>
              <a:t>Multiple inheritance</a:t>
            </a:r>
            <a:endParaRPr lang="en-US" dirty="0"/>
          </a:p>
        </p:txBody>
      </p:sp>
      <p:sp>
        <p:nvSpPr>
          <p:cNvPr id="3" name="Content Placeholder 2"/>
          <p:cNvSpPr>
            <a:spLocks noGrp="1"/>
          </p:cNvSpPr>
          <p:nvPr>
            <p:ph idx="1"/>
          </p:nvPr>
        </p:nvSpPr>
        <p:spPr/>
        <p:txBody>
          <a:bodyPr>
            <a:noAutofit/>
          </a:bodyPr>
          <a:lstStyle/>
          <a:p>
            <a:pPr marL="0" indent="0">
              <a:buNone/>
            </a:pPr>
            <a:r>
              <a:rPr lang="en-US" sz="1600" dirty="0">
                <a:latin typeface="Consolas"/>
                <a:cs typeface="Consolas"/>
              </a:rPr>
              <a:t>public </a:t>
            </a:r>
            <a:r>
              <a:rPr lang="en-US" sz="1600" dirty="0">
                <a:solidFill>
                  <a:srgbClr val="E46C0A"/>
                </a:solidFill>
                <a:latin typeface="Consolas"/>
                <a:cs typeface="Consolas"/>
              </a:rPr>
              <a:t>interface</a:t>
            </a:r>
            <a:r>
              <a:rPr lang="en-US" sz="1600" dirty="0">
                <a:latin typeface="Consolas"/>
                <a:cs typeface="Consolas"/>
              </a:rPr>
              <a:t> </a:t>
            </a:r>
            <a:r>
              <a:rPr lang="en-US" sz="1600" dirty="0" err="1">
                <a:latin typeface="Consolas"/>
                <a:cs typeface="Consolas"/>
              </a:rPr>
              <a:t>GroudVehicle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activateWheels</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en-US" sz="1600" dirty="0">
                <a:latin typeface="Consolas"/>
                <a:cs typeface="Consolas"/>
              </a:rPr>
              <a:t>public </a:t>
            </a:r>
            <a:r>
              <a:rPr lang="en-US" sz="1600" dirty="0">
                <a:solidFill>
                  <a:srgbClr val="E46C0A"/>
                </a:solidFill>
                <a:latin typeface="Consolas"/>
                <a:cs typeface="Consolas"/>
              </a:rPr>
              <a:t>interface</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activateWaterFans</a:t>
            </a:r>
            <a:r>
              <a:rPr lang="en-US" sz="1600" dirty="0">
                <a:latin typeface="Consolas"/>
                <a:cs typeface="Consolas"/>
              </a:rPr>
              <a:t>();</a:t>
            </a: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r>
              <a:rPr lang="it-IT" sz="1600" dirty="0">
                <a:latin typeface="Consolas"/>
                <a:cs typeface="Consolas"/>
              </a:rPr>
              <a:t>public </a:t>
            </a:r>
            <a:r>
              <a:rPr lang="it-IT" sz="1600" dirty="0" err="1">
                <a:solidFill>
                  <a:srgbClr val="E46C0A"/>
                </a:solidFill>
                <a:latin typeface="Consolas"/>
                <a:cs typeface="Consolas"/>
              </a:rPr>
              <a:t>class</a:t>
            </a:r>
            <a:r>
              <a:rPr lang="it-IT" sz="1600" dirty="0">
                <a:solidFill>
                  <a:srgbClr val="E46C0A"/>
                </a:solidFill>
                <a:latin typeface="Consolas"/>
                <a:cs typeface="Consolas"/>
              </a:rPr>
              <a:t> </a:t>
            </a:r>
            <a:r>
              <a:rPr lang="it-IT" sz="1600" dirty="0" err="1">
                <a:latin typeface="Consolas"/>
                <a:cs typeface="Consolas"/>
              </a:rPr>
              <a:t>Anphibian</a:t>
            </a:r>
            <a:r>
              <a:rPr lang="it-IT" sz="1600" dirty="0">
                <a:latin typeface="Consolas"/>
                <a:cs typeface="Consolas"/>
              </a:rPr>
              <a:t> </a:t>
            </a:r>
            <a:r>
              <a:rPr lang="it-IT" sz="1600" dirty="0" err="1">
                <a:solidFill>
                  <a:srgbClr val="E46C0A"/>
                </a:solidFill>
                <a:latin typeface="Consolas"/>
                <a:cs typeface="Consolas"/>
              </a:rPr>
              <a:t>implements</a:t>
            </a:r>
            <a:r>
              <a:rPr lang="it-IT" sz="1600" dirty="0">
                <a:solidFill>
                  <a:srgbClr val="E46C0A"/>
                </a:solidFill>
                <a:latin typeface="Consolas"/>
                <a:cs typeface="Consolas"/>
              </a:rPr>
              <a:t> </a:t>
            </a:r>
            <a:r>
              <a:rPr lang="en-US" sz="1600" dirty="0" err="1">
                <a:latin typeface="Consolas"/>
                <a:cs typeface="Consolas"/>
              </a:rPr>
              <a:t>GroudVehicle</a:t>
            </a:r>
            <a:r>
              <a:rPr lang="en-US" sz="1600" dirty="0">
                <a:latin typeface="Consolas"/>
                <a:cs typeface="Consolas"/>
              </a:rPr>
              <a:t>, </a:t>
            </a:r>
            <a:r>
              <a:rPr lang="en-US" sz="1600" dirty="0" err="1">
                <a:latin typeface="Consolas"/>
                <a:cs typeface="Consolas"/>
              </a:rPr>
              <a:t>WaterVehicle</a:t>
            </a:r>
            <a:r>
              <a:rPr lang="en-US" sz="1600" dirty="0">
                <a:latin typeface="Consolas"/>
                <a:cs typeface="Consolas"/>
              </a:rPr>
              <a:t> {</a:t>
            </a:r>
          </a:p>
          <a:p>
            <a:pPr marL="0" indent="0">
              <a:buNone/>
            </a:pPr>
            <a:r>
              <a:rPr lang="en-US" sz="1600" dirty="0">
                <a:latin typeface="Consolas"/>
                <a:cs typeface="Consolas"/>
              </a:rPr>
              <a:t>	</a:t>
            </a:r>
            <a:r>
              <a:rPr lang="en-US" sz="1600" dirty="0" err="1">
                <a:latin typeface="Consolas"/>
                <a:cs typeface="Consolas"/>
              </a:rPr>
              <a:t>activateWheels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r>
              <a:rPr lang="en-US" sz="1600" dirty="0">
                <a:latin typeface="Consolas"/>
                <a:cs typeface="Consolas"/>
              </a:rPr>
              <a:t>	</a:t>
            </a:r>
            <a:r>
              <a:rPr lang="en-US" sz="1600" dirty="0" err="1">
                <a:latin typeface="Consolas"/>
                <a:cs typeface="Consolas"/>
              </a:rPr>
              <a:t>activateWaterFans</a:t>
            </a:r>
            <a:r>
              <a:rPr lang="en-US" sz="1600" dirty="0">
                <a:latin typeface="Consolas"/>
                <a:cs typeface="Consolas"/>
              </a:rPr>
              <a:t>() {</a:t>
            </a:r>
            <a:r>
              <a:rPr lang="mr-IN" sz="1600" dirty="0">
                <a:latin typeface="Consolas"/>
                <a:cs typeface="Consolas"/>
              </a:rPr>
              <a:t>…</a:t>
            </a:r>
            <a:r>
              <a:rPr lang="en-US" sz="1600" dirty="0">
                <a:latin typeface="Consolas"/>
                <a:cs typeface="Consolas"/>
              </a:rPr>
              <a:t>}</a:t>
            </a:r>
          </a:p>
          <a:p>
            <a:pPr marL="0" indent="0">
              <a:buNone/>
            </a:pPr>
            <a:endParaRPr lang="en-US" sz="1600" dirty="0">
              <a:latin typeface="Consolas"/>
              <a:cs typeface="Consolas"/>
            </a:endParaRPr>
          </a:p>
          <a:p>
            <a:pPr marL="0" indent="0">
              <a:buNone/>
            </a:pPr>
            <a:r>
              <a:rPr lang="en-US" sz="1600" dirty="0">
                <a:latin typeface="Consolas"/>
                <a:cs typeface="Consolas"/>
              </a:rPr>
              <a:t>	</a:t>
            </a:r>
            <a:r>
              <a:rPr lang="mr-IN" sz="1600" dirty="0">
                <a:latin typeface="Consolas"/>
                <a:cs typeface="Consolas"/>
              </a:rPr>
              <a:t>…</a:t>
            </a:r>
            <a:endParaRPr lang="it-IT" sz="1600" dirty="0">
              <a:latin typeface="Consolas"/>
              <a:cs typeface="Consolas"/>
            </a:endParaRPr>
          </a:p>
          <a:p>
            <a:pPr marL="0" indent="0">
              <a:buNone/>
            </a:pPr>
            <a:r>
              <a:rPr lang="it-IT" sz="1600" dirty="0">
                <a:latin typeface="Consolas"/>
                <a:cs typeface="Consolas"/>
              </a:rPr>
              <a:t>}</a:t>
            </a:r>
          </a:p>
          <a:p>
            <a:pPr marL="0" indent="0">
              <a:buNone/>
            </a:pPr>
            <a:endParaRPr lang="it-IT" sz="1600" dirty="0">
              <a:latin typeface="Consolas"/>
              <a:cs typeface="Consolas"/>
            </a:endParaRPr>
          </a:p>
          <a:p>
            <a:pPr marL="0" indent="0">
              <a:buNone/>
            </a:pPr>
            <a:endParaRPr lang="en-US" sz="1600" dirty="0">
              <a:latin typeface="Consolas"/>
              <a:cs typeface="Consolas"/>
            </a:endParaRPr>
          </a:p>
          <a:p>
            <a:pPr marL="0" indent="0">
              <a:buNone/>
            </a:pPr>
            <a:endParaRPr lang="en-US" sz="1600" dirty="0">
              <a:latin typeface="Consolas"/>
              <a:cs typeface="Consolas"/>
            </a:endParaRPr>
          </a:p>
          <a:p>
            <a:pPr marL="457200" lvl="1" indent="0">
              <a:buNone/>
            </a:pPr>
            <a:r>
              <a:rPr lang="en-US" sz="1600" dirty="0">
                <a:latin typeface="Consolas"/>
                <a:cs typeface="Consolas"/>
              </a:rPr>
              <a:t> </a:t>
            </a:r>
          </a:p>
        </p:txBody>
      </p:sp>
      <p:sp>
        <p:nvSpPr>
          <p:cNvPr id="5" name="Slide Number Placeholder 3">
            <a:extLst>
              <a:ext uri="{FF2B5EF4-FFF2-40B4-BE49-F238E27FC236}">
                <a16:creationId xmlns:a16="http://schemas.microsoft.com/office/drawing/2014/main" id="{EA8E821E-23E9-D747-8AB9-E6970B5C13E5}"/>
              </a:ext>
            </a:extLst>
          </p:cNvPr>
          <p:cNvSpPr txBox="1">
            <a:spLocks/>
          </p:cNvSpPr>
          <p:nvPr/>
        </p:nvSpPr>
        <p:spPr>
          <a:xfrm>
            <a:off x="8763000" y="6400800"/>
            <a:ext cx="1905000" cy="457200"/>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defPPr>
              <a:defRPr lang="it-IT"/>
            </a:defPPr>
            <a:lvl1pPr marL="0" algn="l" defTabSz="914400" rtl="0" eaLnBrk="1" latinLnBrk="0" hangingPunct="1">
              <a:defRPr sz="2400" kern="1200">
                <a:solidFill>
                  <a:schemeClr val="tx1"/>
                </a:solidFill>
                <a:latin typeface="Times" charset="0"/>
                <a:ea typeface="ＭＳ Ｐゴシック" charset="0"/>
                <a:cs typeface="ＭＳ Ｐゴシック" charset="0"/>
              </a:defRPr>
            </a:lvl1pPr>
            <a:lvl2pPr marL="742950" indent="-285750" algn="l" defTabSz="914400" rtl="0" eaLnBrk="1" latinLnBrk="0" hangingPunct="1">
              <a:defRPr sz="2400" kern="1200">
                <a:solidFill>
                  <a:schemeClr val="tx1"/>
                </a:solidFill>
                <a:latin typeface="Times" charset="0"/>
                <a:ea typeface="ＭＳ Ｐゴシック" charset="0"/>
                <a:cs typeface="+mn-cs"/>
              </a:defRPr>
            </a:lvl2pPr>
            <a:lvl3pPr marL="1143000" indent="-228600" algn="l" defTabSz="914400" rtl="0" eaLnBrk="1" latinLnBrk="0" hangingPunct="1">
              <a:defRPr sz="2400" kern="1200">
                <a:solidFill>
                  <a:schemeClr val="tx1"/>
                </a:solidFill>
                <a:latin typeface="Times" charset="0"/>
                <a:ea typeface="ＭＳ Ｐゴシック" charset="0"/>
                <a:cs typeface="+mn-cs"/>
              </a:defRPr>
            </a:lvl3pPr>
            <a:lvl4pPr marL="1600200" indent="-228600" algn="l" defTabSz="914400" rtl="0" eaLnBrk="1" latinLnBrk="0" hangingPunct="1">
              <a:defRPr sz="2400" kern="1200">
                <a:solidFill>
                  <a:schemeClr val="tx1"/>
                </a:solidFill>
                <a:latin typeface="Times" charset="0"/>
                <a:ea typeface="ＭＳ Ｐゴシック" charset="0"/>
                <a:cs typeface="+mn-cs"/>
              </a:defRPr>
            </a:lvl4pPr>
            <a:lvl5pPr marL="2057400" indent="-228600" algn="l" defTabSz="914400" rtl="0" eaLnBrk="1" latinLnBrk="0" hangingPunct="1">
              <a:defRPr sz="2400" kern="1200">
                <a:solidFill>
                  <a:schemeClr val="tx1"/>
                </a:solidFill>
                <a:latin typeface="Times" charset="0"/>
                <a:ea typeface="ＭＳ Ｐゴシック" charset="0"/>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imes" charset="0"/>
                <a:ea typeface="ＭＳ Ｐゴシック" charset="0"/>
                <a:cs typeface="+mn-cs"/>
              </a:defRPr>
            </a:lvl9pPr>
          </a:lstStyle>
          <a:p>
            <a:fld id="{53B43709-A97F-804F-97AF-09B91E0C9B75}" type="slidenum">
              <a:rPr lang="en-US" sz="1400">
                <a:latin typeface="Arial" charset="0"/>
              </a:rPr>
              <a:pPr/>
              <a:t>93</a:t>
            </a:fld>
            <a:endParaRPr lang="en-US" sz="1400" dirty="0">
              <a:latin typeface="Arial" charset="0"/>
            </a:endParaRPr>
          </a:p>
        </p:txBody>
      </p:sp>
    </p:spTree>
    <p:extLst>
      <p:ext uri="{BB962C8B-B14F-4D97-AF65-F5344CB8AC3E}">
        <p14:creationId xmlns:p14="http://schemas.microsoft.com/office/powerpoint/2010/main" val="87634676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dirty="0">
                <a:latin typeface="Trebuchet MS" charset="0"/>
              </a:rPr>
              <a:t>Interfaces and </a:t>
            </a:r>
            <a:r>
              <a:rPr lang="en-US" dirty="0" err="1">
                <a:solidFill>
                  <a:schemeClr val="tx1"/>
                </a:solidFill>
                <a:latin typeface="Trebuchet MS" charset="0"/>
              </a:rPr>
              <a:t>instanceof</a:t>
            </a:r>
            <a:endParaRPr lang="en-US" dirty="0">
              <a:solidFill>
                <a:schemeClr val="tx1"/>
              </a:solidFill>
              <a:latin typeface="Times New Roman" charset="0"/>
            </a:endParaRPr>
          </a:p>
        </p:txBody>
      </p:sp>
      <p:sp>
        <p:nvSpPr>
          <p:cNvPr id="50179" name="Rectangle 3"/>
          <p:cNvSpPr>
            <a:spLocks noGrp="1" noChangeArrowheads="1"/>
          </p:cNvSpPr>
          <p:nvPr>
            <p:ph idx="1"/>
          </p:nvPr>
        </p:nvSpPr>
        <p:spPr/>
        <p:txBody>
          <a:bodyPr/>
          <a:lstStyle/>
          <a:p>
            <a:pPr eaLnBrk="1" hangingPunct="1"/>
            <a:r>
              <a:rPr lang="en-US" sz="2400" dirty="0" err="1">
                <a:solidFill>
                  <a:schemeClr val="accent6">
                    <a:lumMod val="75000"/>
                  </a:schemeClr>
                </a:solidFill>
                <a:latin typeface="Calibri"/>
                <a:cs typeface="Calibri"/>
              </a:rPr>
              <a:t>instanceof</a:t>
            </a:r>
            <a:r>
              <a:rPr lang="en-US" sz="2400" dirty="0">
                <a:solidFill>
                  <a:schemeClr val="accent6">
                    <a:lumMod val="75000"/>
                  </a:schemeClr>
                </a:solidFill>
                <a:latin typeface="Calibri"/>
                <a:cs typeface="Calibri"/>
              </a:rPr>
              <a:t> </a:t>
            </a:r>
            <a:r>
              <a:rPr lang="en-US" sz="2400" dirty="0">
                <a:latin typeface="Calibri"/>
                <a:cs typeface="Calibri"/>
              </a:rPr>
              <a:t>is a keyword that tells you whether a variable </a:t>
            </a:r>
            <a:br>
              <a:rPr lang="en-US" sz="2400" dirty="0">
                <a:latin typeface="Calibri"/>
                <a:cs typeface="Calibri"/>
              </a:rPr>
            </a:br>
            <a:r>
              <a:rPr lang="ja-JP" altLang="en-US" sz="2400" dirty="0">
                <a:latin typeface="Calibri"/>
                <a:cs typeface="Calibri"/>
              </a:rPr>
              <a:t>“</a:t>
            </a:r>
            <a:r>
              <a:rPr lang="en-US" altLang="ja-JP" sz="2400" dirty="0">
                <a:latin typeface="Calibri"/>
                <a:cs typeface="Calibri"/>
              </a:rPr>
              <a:t>is a</a:t>
            </a:r>
            <a:r>
              <a:rPr lang="ja-JP" altLang="en-US" sz="2400" dirty="0">
                <a:latin typeface="Calibri"/>
                <a:cs typeface="Calibri"/>
              </a:rPr>
              <a:t>”</a:t>
            </a:r>
            <a:r>
              <a:rPr lang="en-US" altLang="ja-JP" sz="2400" dirty="0">
                <a:latin typeface="Calibri"/>
                <a:cs typeface="Calibri"/>
              </a:rPr>
              <a:t> member of a class or interface</a:t>
            </a:r>
          </a:p>
          <a:p>
            <a:pPr eaLnBrk="1" hangingPunct="1"/>
            <a:r>
              <a:rPr lang="en-US" altLang="ja-JP" sz="2400" dirty="0">
                <a:latin typeface="Calibri"/>
                <a:cs typeface="Calibri"/>
              </a:rPr>
              <a:t>Membership of a class or interfaces can be translated with </a:t>
            </a:r>
            <a:r>
              <a:rPr lang="en-US" altLang="ja-JP" sz="2400" dirty="0">
                <a:solidFill>
                  <a:schemeClr val="accent6">
                    <a:lumMod val="75000"/>
                  </a:schemeClr>
                </a:solidFill>
                <a:latin typeface="Calibri"/>
                <a:cs typeface="Calibri"/>
              </a:rPr>
              <a:t>“has its methods implemented”</a:t>
            </a:r>
          </a:p>
          <a:p>
            <a:pPr lvl="1" eaLnBrk="1" hangingPunct="1">
              <a:buClr>
                <a:srgbClr val="FFFF99"/>
              </a:buClr>
              <a:buFont typeface="Wingdings" charset="0"/>
              <a:buNone/>
            </a:pPr>
            <a:endParaRPr lang="en-US" sz="1600" dirty="0">
              <a:latin typeface="Courier"/>
              <a:cs typeface="Courier"/>
            </a:endParaRPr>
          </a:p>
          <a:p>
            <a:pPr lvl="1" eaLnBrk="1" hangingPunct="1">
              <a:buClr>
                <a:srgbClr val="FFFF99"/>
              </a:buClr>
              <a:buFont typeface="Wingdings" charset="0"/>
              <a:buNone/>
            </a:pPr>
            <a:r>
              <a:rPr lang="en-US" sz="2000" dirty="0">
                <a:latin typeface="Consolas"/>
                <a:cs typeface="Consolas"/>
              </a:rPr>
              <a:t>class Dog extends Animal implements Pet {...} </a:t>
            </a:r>
          </a:p>
          <a:p>
            <a:pPr lvl="1" eaLnBrk="1" hangingPunct="1">
              <a:buClr>
                <a:srgbClr val="FFFF99"/>
              </a:buClr>
              <a:buFont typeface="Wingdings" charset="0"/>
              <a:buNone/>
            </a:pPr>
            <a:r>
              <a:rPr lang="en-US" sz="2000" dirty="0">
                <a:latin typeface="Consolas"/>
                <a:cs typeface="Consolas"/>
              </a:rPr>
              <a:t>Dog </a:t>
            </a:r>
            <a:r>
              <a:rPr lang="en-US" sz="2000" dirty="0" err="1">
                <a:latin typeface="Consolas"/>
                <a:cs typeface="Consolas"/>
              </a:rPr>
              <a:t>lessie</a:t>
            </a:r>
            <a:r>
              <a:rPr lang="en-US" sz="2000" dirty="0">
                <a:latin typeface="Consolas"/>
                <a:cs typeface="Consolas"/>
              </a:rPr>
              <a:t> = new Dog();						 </a:t>
            </a:r>
            <a:br>
              <a:rPr lang="en-US" sz="2000" dirty="0">
                <a:latin typeface="Consolas"/>
                <a:cs typeface="Consolas"/>
              </a:rPr>
            </a:br>
            <a:endParaRPr lang="en-US" sz="2000" dirty="0">
              <a:latin typeface="Consolas"/>
              <a:cs typeface="Consolas"/>
            </a:endParaRPr>
          </a:p>
          <a:p>
            <a:pPr marL="457200" lvl="1" indent="0">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rgbClr val="008000"/>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Dog</a:t>
            </a:r>
            <a:r>
              <a:rPr lang="en-US" sz="2000" dirty="0">
                <a:solidFill>
                  <a:srgbClr val="008000"/>
                </a:solidFill>
                <a:latin typeface="Consolas"/>
                <a:cs typeface="Consolas"/>
              </a:rPr>
              <a:t>		  //OK!</a:t>
            </a:r>
          </a:p>
          <a:p>
            <a:pPr marL="457200" lvl="1" indent="0">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rgbClr val="008000"/>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Animal</a:t>
            </a:r>
            <a:r>
              <a:rPr lang="en-US" sz="2000" dirty="0">
                <a:solidFill>
                  <a:srgbClr val="008000"/>
                </a:solidFill>
                <a:latin typeface="Consolas"/>
                <a:cs typeface="Consolas"/>
              </a:rPr>
              <a:t>    //OK!</a:t>
            </a:r>
          </a:p>
          <a:p>
            <a:pPr marL="457200" lvl="1" indent="0">
              <a:buClr>
                <a:srgbClr val="FFFF99"/>
              </a:buClr>
              <a:buNone/>
            </a:pPr>
            <a:r>
              <a:rPr lang="en-US" sz="2000" dirty="0" err="1">
                <a:latin typeface="Consolas"/>
                <a:cs typeface="Consolas"/>
              </a:rPr>
              <a:t>lessie</a:t>
            </a:r>
            <a:r>
              <a:rPr lang="en-US" sz="2000" dirty="0">
                <a:solidFill>
                  <a:srgbClr val="008000"/>
                </a:solidFill>
                <a:latin typeface="Consolas"/>
                <a:cs typeface="Consolas"/>
              </a:rPr>
              <a:t> </a:t>
            </a:r>
            <a:r>
              <a:rPr lang="en-US" sz="2000" dirty="0" err="1">
                <a:solidFill>
                  <a:srgbClr val="008000"/>
                </a:solidFill>
                <a:latin typeface="Consolas"/>
                <a:cs typeface="Consolas"/>
              </a:rPr>
              <a:t>instanceof</a:t>
            </a:r>
            <a:r>
              <a:rPr lang="en-US" sz="2000" dirty="0">
                <a:solidFill>
                  <a:srgbClr val="008000"/>
                </a:solidFill>
                <a:latin typeface="Consolas"/>
                <a:cs typeface="Consolas"/>
              </a:rPr>
              <a:t> </a:t>
            </a:r>
            <a:r>
              <a:rPr lang="en-US" sz="2000" dirty="0">
                <a:latin typeface="Consolas"/>
                <a:cs typeface="Consolas"/>
              </a:rPr>
              <a:t>Pet</a:t>
            </a:r>
            <a:r>
              <a:rPr lang="en-US" sz="2000" dirty="0">
                <a:solidFill>
                  <a:srgbClr val="008000"/>
                </a:solidFill>
                <a:latin typeface="Consolas"/>
                <a:cs typeface="Consolas"/>
              </a:rPr>
              <a:t>       //OK!</a:t>
            </a:r>
          </a:p>
        </p:txBody>
      </p:sp>
      <p:sp>
        <p:nvSpPr>
          <p:cNvPr id="50177" name="Slide Number Placeholder 3"/>
          <p:cNvSpPr>
            <a:spLocks noGrp="1"/>
          </p:cNvSpPr>
          <p:nvPr>
            <p:ph type="sldNum" sz="quarter" idx="12"/>
          </p:nvPr>
        </p:nvSpPr>
        <p:spPr>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charset="0"/>
                <a:ea typeface="ＭＳ Ｐゴシック" charset="0"/>
                <a:cs typeface="ＭＳ Ｐゴシック" charset="0"/>
              </a:defRPr>
            </a:lvl1pPr>
            <a:lvl2pPr marL="742950" indent="-285750">
              <a:defRPr sz="2400">
                <a:solidFill>
                  <a:schemeClr val="tx1"/>
                </a:solidFill>
                <a:latin typeface="Times" charset="0"/>
                <a:ea typeface="ＭＳ Ｐゴシック" charset="0"/>
              </a:defRPr>
            </a:lvl2pPr>
            <a:lvl3pPr marL="1143000" indent="-228600">
              <a:defRPr sz="2400">
                <a:solidFill>
                  <a:schemeClr val="tx1"/>
                </a:solidFill>
                <a:latin typeface="Times" charset="0"/>
                <a:ea typeface="ＭＳ Ｐゴシック" charset="0"/>
              </a:defRPr>
            </a:lvl3pPr>
            <a:lvl4pPr marL="1600200" indent="-228600">
              <a:defRPr sz="2400">
                <a:solidFill>
                  <a:schemeClr val="tx1"/>
                </a:solidFill>
                <a:latin typeface="Times" charset="0"/>
                <a:ea typeface="ＭＳ Ｐゴシック" charset="0"/>
              </a:defRPr>
            </a:lvl4pPr>
            <a:lvl5pPr marL="2057400" indent="-228600">
              <a:defRPr sz="2400">
                <a:solidFill>
                  <a:schemeClr val="tx1"/>
                </a:solidFill>
                <a:latin typeface="Times" charset="0"/>
                <a:ea typeface="ＭＳ Ｐゴシック" charset="0"/>
              </a:defRPr>
            </a:lvl5pPr>
            <a:lvl6pPr marL="2514600" indent="-228600" eaLnBrk="0" fontAlgn="base" hangingPunct="0">
              <a:spcBef>
                <a:spcPct val="0"/>
              </a:spcBef>
              <a:spcAft>
                <a:spcPct val="0"/>
              </a:spcAft>
              <a:defRPr sz="2400">
                <a:solidFill>
                  <a:schemeClr val="tx1"/>
                </a:solidFill>
                <a:latin typeface="Times" charset="0"/>
                <a:ea typeface="ＭＳ Ｐゴシック" charset="0"/>
              </a:defRPr>
            </a:lvl6pPr>
            <a:lvl7pPr marL="2971800" indent="-228600" eaLnBrk="0" fontAlgn="base" hangingPunct="0">
              <a:spcBef>
                <a:spcPct val="0"/>
              </a:spcBef>
              <a:spcAft>
                <a:spcPct val="0"/>
              </a:spcAft>
              <a:defRPr sz="2400">
                <a:solidFill>
                  <a:schemeClr val="tx1"/>
                </a:solidFill>
                <a:latin typeface="Times" charset="0"/>
                <a:ea typeface="ＭＳ Ｐゴシック" charset="0"/>
              </a:defRPr>
            </a:lvl7pPr>
            <a:lvl8pPr marL="3429000" indent="-228600" eaLnBrk="0" fontAlgn="base" hangingPunct="0">
              <a:spcBef>
                <a:spcPct val="0"/>
              </a:spcBef>
              <a:spcAft>
                <a:spcPct val="0"/>
              </a:spcAft>
              <a:defRPr sz="2400">
                <a:solidFill>
                  <a:schemeClr val="tx1"/>
                </a:solidFill>
                <a:latin typeface="Times" charset="0"/>
                <a:ea typeface="ＭＳ Ｐゴシック" charset="0"/>
              </a:defRPr>
            </a:lvl8pPr>
            <a:lvl9pPr marL="3886200" indent="-228600" eaLnBrk="0" fontAlgn="base" hangingPunct="0">
              <a:spcBef>
                <a:spcPct val="0"/>
              </a:spcBef>
              <a:spcAft>
                <a:spcPct val="0"/>
              </a:spcAft>
              <a:defRPr sz="2400">
                <a:solidFill>
                  <a:schemeClr val="tx1"/>
                </a:solidFill>
                <a:latin typeface="Times" charset="0"/>
                <a:ea typeface="ＭＳ Ｐゴシック" charset="0"/>
              </a:defRPr>
            </a:lvl9pPr>
          </a:lstStyle>
          <a:p>
            <a:fld id="{E6C51392-1779-B24F-9CB9-E40C7BA8859F}" type="slidenum">
              <a:rPr lang="en-US" sz="1400">
                <a:latin typeface="Arial" charset="0"/>
              </a:rPr>
              <a:pPr/>
              <a:t>94</a:t>
            </a:fld>
            <a:endParaRPr lang="en-US" sz="1400">
              <a:latin typeface="Arial" charset="0"/>
            </a:endParaRPr>
          </a:p>
        </p:txBody>
      </p:sp>
    </p:spTree>
    <p:extLst>
      <p:ext uri="{BB962C8B-B14F-4D97-AF65-F5344CB8AC3E}">
        <p14:creationId xmlns:p14="http://schemas.microsoft.com/office/powerpoint/2010/main" val="102658947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6"/>
          <p:cNvSpPr>
            <a:spLocks noGrp="1" noChangeArrowheads="1"/>
          </p:cNvSpPr>
          <p:nvPr>
            <p:ph type="ctrTitle"/>
          </p:nvPr>
        </p:nvSpPr>
        <p:spPr/>
        <p:txBody>
          <a:bodyPr/>
          <a:lstStyle/>
          <a:p>
            <a:pPr eaLnBrk="1" hangingPunct="1"/>
            <a:r>
              <a:rPr lang="en-US" dirty="0">
                <a:latin typeface="Calibri"/>
                <a:cs typeface="Calibri"/>
              </a:rPr>
              <a:t>Modelling</a:t>
            </a:r>
            <a:br>
              <a:rPr lang="en-US" dirty="0">
                <a:latin typeface="Calibri"/>
                <a:cs typeface="Calibri"/>
              </a:rPr>
            </a:br>
            <a:r>
              <a:rPr lang="en-US" dirty="0">
                <a:latin typeface="Calibri"/>
                <a:cs typeface="Calibri"/>
              </a:rPr>
              <a:t>Object Oriented Software</a:t>
            </a:r>
          </a:p>
        </p:txBody>
      </p:sp>
    </p:spTree>
    <p:extLst>
      <p:ext uri="{BB962C8B-B14F-4D97-AF65-F5344CB8AC3E}">
        <p14:creationId xmlns:p14="http://schemas.microsoft.com/office/powerpoint/2010/main" val="2772526441"/>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50E3E-EE5D-684C-99DE-B5B07C2219EB}"/>
              </a:ext>
            </a:extLst>
          </p:cNvPr>
          <p:cNvSpPr>
            <a:spLocks noGrp="1"/>
          </p:cNvSpPr>
          <p:nvPr>
            <p:ph type="title"/>
          </p:nvPr>
        </p:nvSpPr>
        <p:spPr/>
        <p:txBody>
          <a:bodyPr/>
          <a:lstStyle/>
          <a:p>
            <a:r>
              <a:rPr lang="en-IT" dirty="0"/>
              <a:t>Waterfall model</a:t>
            </a:r>
          </a:p>
        </p:txBody>
      </p:sp>
      <p:pic>
        <p:nvPicPr>
          <p:cNvPr id="6" name="Content Placeholder 5">
            <a:extLst>
              <a:ext uri="{FF2B5EF4-FFF2-40B4-BE49-F238E27FC236}">
                <a16:creationId xmlns:a16="http://schemas.microsoft.com/office/drawing/2014/main" id="{1C043559-C3CC-2B4F-A2BF-28D0582BC6BD}"/>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981200" y="1741831"/>
            <a:ext cx="8963142" cy="4620869"/>
          </a:xfrm>
        </p:spPr>
      </p:pic>
      <p:sp>
        <p:nvSpPr>
          <p:cNvPr id="4" name="Slide Number Placeholder 3">
            <a:extLst>
              <a:ext uri="{FF2B5EF4-FFF2-40B4-BE49-F238E27FC236}">
                <a16:creationId xmlns:a16="http://schemas.microsoft.com/office/drawing/2014/main" id="{5C159928-0DA5-C14C-ACB3-945FFCA7AE9A}"/>
              </a:ext>
            </a:extLst>
          </p:cNvPr>
          <p:cNvSpPr>
            <a:spLocks noGrp="1"/>
          </p:cNvSpPr>
          <p:nvPr>
            <p:ph type="sldNum" sz="quarter" idx="12"/>
          </p:nvPr>
        </p:nvSpPr>
        <p:spPr/>
        <p:txBody>
          <a:bodyPr/>
          <a:lstStyle/>
          <a:p>
            <a:fld id="{D2040F39-7941-49A4-B48D-F201B18B6351}" type="slidenum">
              <a:rPr lang="it-IT" smtClean="0"/>
              <a:pPr/>
              <a:t>96</a:t>
            </a:fld>
            <a:endParaRPr lang="it-IT" dirty="0"/>
          </a:p>
        </p:txBody>
      </p:sp>
    </p:spTree>
    <p:extLst>
      <p:ext uri="{BB962C8B-B14F-4D97-AF65-F5344CB8AC3E}">
        <p14:creationId xmlns:p14="http://schemas.microsoft.com/office/powerpoint/2010/main" val="1637439665"/>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915FE-26E6-834D-9F3D-6E0046F9BBFE}"/>
              </a:ext>
            </a:extLst>
          </p:cNvPr>
          <p:cNvSpPr>
            <a:spLocks noGrp="1"/>
          </p:cNvSpPr>
          <p:nvPr>
            <p:ph type="title"/>
          </p:nvPr>
        </p:nvSpPr>
        <p:spPr/>
        <p:txBody>
          <a:bodyPr/>
          <a:lstStyle/>
          <a:p>
            <a:r>
              <a:rPr lang="en-IT" dirty="0"/>
              <a:t>Software life-cycle costs</a:t>
            </a:r>
          </a:p>
        </p:txBody>
      </p:sp>
      <p:sp>
        <p:nvSpPr>
          <p:cNvPr id="4" name="Slide Number Placeholder 3">
            <a:extLst>
              <a:ext uri="{FF2B5EF4-FFF2-40B4-BE49-F238E27FC236}">
                <a16:creationId xmlns:a16="http://schemas.microsoft.com/office/drawing/2014/main" id="{93586D66-F9AC-D547-A4C5-728D476F934F}"/>
              </a:ext>
            </a:extLst>
          </p:cNvPr>
          <p:cNvSpPr>
            <a:spLocks noGrp="1"/>
          </p:cNvSpPr>
          <p:nvPr>
            <p:ph type="sldNum" sz="quarter" idx="12"/>
          </p:nvPr>
        </p:nvSpPr>
        <p:spPr/>
        <p:txBody>
          <a:bodyPr/>
          <a:lstStyle/>
          <a:p>
            <a:fld id="{D2040F39-7941-49A4-B48D-F201B18B6351}" type="slidenum">
              <a:rPr lang="it-IT" smtClean="0"/>
              <a:pPr/>
              <a:t>97</a:t>
            </a:fld>
            <a:endParaRPr lang="it-IT" dirty="0"/>
          </a:p>
        </p:txBody>
      </p:sp>
      <p:pic>
        <p:nvPicPr>
          <p:cNvPr id="11" name="Content Placeholder 10">
            <a:extLst>
              <a:ext uri="{FF2B5EF4-FFF2-40B4-BE49-F238E27FC236}">
                <a16:creationId xmlns:a16="http://schemas.microsoft.com/office/drawing/2014/main" id="{E2EA820A-BF16-AB4D-8C43-7E02CD654B0F}"/>
              </a:ext>
            </a:extLst>
          </p:cNvPr>
          <p:cNvPicPr>
            <a:picLocks noGrp="1" noChangeAspect="1"/>
          </p:cNvPicPr>
          <p:nvPr>
            <p:ph idx="1"/>
          </p:nvPr>
        </p:nvPicPr>
        <p:blipFill>
          <a:blip r:embed="rId2">
            <a:extLst>
              <a:ext uri="{28A0092B-C50C-407E-A947-70E740481C1C}">
                <a14:useLocalDpi xmlns:a14="http://schemas.microsoft.com/office/drawing/2010/main"/>
              </a:ext>
            </a:extLst>
          </a:blip>
          <a:stretch>
            <a:fillRect/>
          </a:stretch>
        </p:blipFill>
        <p:spPr>
          <a:xfrm>
            <a:off x="1415481" y="1511366"/>
            <a:ext cx="9361038" cy="4680519"/>
          </a:xfrm>
        </p:spPr>
      </p:pic>
      <p:pic>
        <p:nvPicPr>
          <p:cNvPr id="7" name="Content Placeholder 5">
            <a:extLst>
              <a:ext uri="{FF2B5EF4-FFF2-40B4-BE49-F238E27FC236}">
                <a16:creationId xmlns:a16="http://schemas.microsoft.com/office/drawing/2014/main" id="{80559956-220B-7142-80D4-4A29C3C113C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999656" y="1511366"/>
            <a:ext cx="3548674" cy="2985663"/>
          </a:xfrm>
          <a:prstGeom prst="rect">
            <a:avLst/>
          </a:prstGeom>
        </p:spPr>
      </p:pic>
    </p:spTree>
    <p:extLst>
      <p:ext uri="{BB962C8B-B14F-4D97-AF65-F5344CB8AC3E}">
        <p14:creationId xmlns:p14="http://schemas.microsoft.com/office/powerpoint/2010/main" val="167530812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E904A-9C74-DA4E-9A8E-BEAB44CB34B2}"/>
              </a:ext>
            </a:extLst>
          </p:cNvPr>
          <p:cNvSpPr>
            <a:spLocks noGrp="1"/>
          </p:cNvSpPr>
          <p:nvPr>
            <p:ph type="title"/>
          </p:nvPr>
        </p:nvSpPr>
        <p:spPr/>
        <p:txBody>
          <a:bodyPr/>
          <a:lstStyle/>
          <a:p>
            <a:r>
              <a:rPr lang="en-IT" dirty="0"/>
              <a:t>Failure rates of software projects</a:t>
            </a:r>
          </a:p>
        </p:txBody>
      </p:sp>
      <p:pic>
        <p:nvPicPr>
          <p:cNvPr id="6" name="Content Placeholder 5">
            <a:extLst>
              <a:ext uri="{FF2B5EF4-FFF2-40B4-BE49-F238E27FC236}">
                <a16:creationId xmlns:a16="http://schemas.microsoft.com/office/drawing/2014/main" id="{8D845EA9-0A9E-DB40-B7A2-306B0F903A80}"/>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2240169" y="1600201"/>
            <a:ext cx="7711663" cy="4525963"/>
          </a:xfrm>
        </p:spPr>
      </p:pic>
      <p:sp>
        <p:nvSpPr>
          <p:cNvPr id="4" name="Slide Number Placeholder 3">
            <a:extLst>
              <a:ext uri="{FF2B5EF4-FFF2-40B4-BE49-F238E27FC236}">
                <a16:creationId xmlns:a16="http://schemas.microsoft.com/office/drawing/2014/main" id="{204ACA47-41F1-A144-B240-5C760A1B874B}"/>
              </a:ext>
            </a:extLst>
          </p:cNvPr>
          <p:cNvSpPr>
            <a:spLocks noGrp="1"/>
          </p:cNvSpPr>
          <p:nvPr>
            <p:ph type="sldNum" sz="quarter" idx="12"/>
          </p:nvPr>
        </p:nvSpPr>
        <p:spPr/>
        <p:txBody>
          <a:bodyPr/>
          <a:lstStyle/>
          <a:p>
            <a:fld id="{D2040F39-7941-49A4-B48D-F201B18B6351}" type="slidenum">
              <a:rPr lang="it-IT" smtClean="0"/>
              <a:pPr/>
              <a:t>98</a:t>
            </a:fld>
            <a:endParaRPr lang="it-IT" dirty="0"/>
          </a:p>
        </p:txBody>
      </p:sp>
    </p:spTree>
    <p:extLst>
      <p:ext uri="{BB962C8B-B14F-4D97-AF65-F5344CB8AC3E}">
        <p14:creationId xmlns:p14="http://schemas.microsoft.com/office/powerpoint/2010/main" val="644605"/>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B1BA2D-A8A1-5A4C-87F2-979D02CEFC22}"/>
              </a:ext>
            </a:extLst>
          </p:cNvPr>
          <p:cNvSpPr>
            <a:spLocks noGrp="1"/>
          </p:cNvSpPr>
          <p:nvPr>
            <p:ph type="title"/>
          </p:nvPr>
        </p:nvSpPr>
        <p:spPr/>
        <p:txBody>
          <a:bodyPr/>
          <a:lstStyle/>
          <a:p>
            <a:r>
              <a:rPr lang="en-IT" dirty="0"/>
              <a:t>Root causes of failures</a:t>
            </a:r>
          </a:p>
        </p:txBody>
      </p:sp>
      <p:sp>
        <p:nvSpPr>
          <p:cNvPr id="6" name="Content Placeholder 5">
            <a:extLst>
              <a:ext uri="{FF2B5EF4-FFF2-40B4-BE49-F238E27FC236}">
                <a16:creationId xmlns:a16="http://schemas.microsoft.com/office/drawing/2014/main" id="{92E22BAE-BFB2-084D-B9BC-6550F2019E5B}"/>
              </a:ext>
            </a:extLst>
          </p:cNvPr>
          <p:cNvSpPr>
            <a:spLocks noGrp="1"/>
          </p:cNvSpPr>
          <p:nvPr>
            <p:ph sz="half" idx="1"/>
          </p:nvPr>
        </p:nvSpPr>
        <p:spPr/>
        <p:txBody>
          <a:bodyPr>
            <a:normAutofit fontScale="77500" lnSpcReduction="20000"/>
          </a:bodyPr>
          <a:lstStyle/>
          <a:p>
            <a:pPr fontAlgn="base"/>
            <a:r>
              <a:rPr lang="en-GB" dirty="0">
                <a:solidFill>
                  <a:srgbClr val="00B0F0"/>
                </a:solidFill>
              </a:rPr>
              <a:t>Lack of user participation</a:t>
            </a:r>
          </a:p>
          <a:p>
            <a:pPr fontAlgn="base"/>
            <a:r>
              <a:rPr lang="en-GB" dirty="0">
                <a:solidFill>
                  <a:srgbClr val="00B0F0"/>
                </a:solidFill>
              </a:rPr>
              <a:t>Changing requirements</a:t>
            </a:r>
          </a:p>
          <a:p>
            <a:pPr fontAlgn="base"/>
            <a:r>
              <a:rPr lang="en-GB" dirty="0">
                <a:solidFill>
                  <a:srgbClr val="00B0F0"/>
                </a:solidFill>
              </a:rPr>
              <a:t>Badly defined system requirements</a:t>
            </a:r>
          </a:p>
          <a:p>
            <a:pPr fontAlgn="base"/>
            <a:r>
              <a:rPr lang="en-GB" dirty="0">
                <a:solidFill>
                  <a:srgbClr val="00B0F0"/>
                </a:solidFill>
              </a:rPr>
              <a:t>Unrealistic or unarticulated project goals</a:t>
            </a:r>
          </a:p>
          <a:p>
            <a:pPr fontAlgn="base"/>
            <a:r>
              <a:rPr lang="en-GB" dirty="0">
                <a:solidFill>
                  <a:srgbClr val="00B0F0"/>
                </a:solidFill>
              </a:rPr>
              <a:t>Lack of Stakeholder involvement</a:t>
            </a:r>
          </a:p>
          <a:p>
            <a:pPr fontAlgn="base"/>
            <a:r>
              <a:rPr lang="en-GB" dirty="0">
                <a:solidFill>
                  <a:srgbClr val="00B0F0"/>
                </a:solidFill>
              </a:rPr>
              <a:t>Unmanaged risks</a:t>
            </a:r>
          </a:p>
          <a:p>
            <a:pPr fontAlgn="base"/>
            <a:r>
              <a:rPr lang="en-GB" dirty="0">
                <a:solidFill>
                  <a:srgbClr val="00B0F0"/>
                </a:solidFill>
              </a:rPr>
              <a:t>Poor communication among customers, developers, and users</a:t>
            </a:r>
          </a:p>
          <a:p>
            <a:pPr fontAlgn="base"/>
            <a:r>
              <a:rPr lang="en-GB" dirty="0">
                <a:solidFill>
                  <a:srgbClr val="7030A0"/>
                </a:solidFill>
              </a:rPr>
              <a:t>Use of immature technology</a:t>
            </a:r>
          </a:p>
          <a:p>
            <a:pPr fontAlgn="base"/>
            <a:r>
              <a:rPr lang="en-GB" dirty="0">
                <a:solidFill>
                  <a:srgbClr val="7030A0"/>
                </a:solidFill>
              </a:rPr>
              <a:t>Inability to handle the project’s complexity</a:t>
            </a:r>
          </a:p>
          <a:p>
            <a:pPr fontAlgn="base"/>
            <a:r>
              <a:rPr lang="en-GB" dirty="0">
                <a:solidFill>
                  <a:schemeClr val="accent1">
                    <a:lumMod val="60000"/>
                    <a:lumOff val="40000"/>
                  </a:schemeClr>
                </a:solidFill>
              </a:rPr>
              <a:t>Sloppy development practices</a:t>
            </a:r>
          </a:p>
          <a:p>
            <a:pPr fontAlgn="base"/>
            <a:endParaRPr lang="en-GB" dirty="0">
              <a:solidFill>
                <a:srgbClr val="00B0F0"/>
              </a:solidFill>
            </a:endParaRPr>
          </a:p>
        </p:txBody>
      </p:sp>
      <p:sp>
        <p:nvSpPr>
          <p:cNvPr id="7" name="Content Placeholder 6">
            <a:extLst>
              <a:ext uri="{FF2B5EF4-FFF2-40B4-BE49-F238E27FC236}">
                <a16:creationId xmlns:a16="http://schemas.microsoft.com/office/drawing/2014/main" id="{94A7909F-9ECF-A34B-B4C0-19DE10BDD754}"/>
              </a:ext>
            </a:extLst>
          </p:cNvPr>
          <p:cNvSpPr>
            <a:spLocks noGrp="1"/>
          </p:cNvSpPr>
          <p:nvPr>
            <p:ph sz="half" idx="2"/>
          </p:nvPr>
        </p:nvSpPr>
        <p:spPr/>
        <p:txBody>
          <a:bodyPr>
            <a:normAutofit fontScale="77500" lnSpcReduction="20000"/>
          </a:bodyPr>
          <a:lstStyle/>
          <a:p>
            <a:pPr fontAlgn="base"/>
            <a:r>
              <a:rPr lang="en-GB" dirty="0"/>
              <a:t>Poor project management</a:t>
            </a:r>
          </a:p>
          <a:p>
            <a:pPr fontAlgn="base"/>
            <a:r>
              <a:rPr lang="en-GB" dirty="0"/>
              <a:t>Poor reporting of the project’s status</a:t>
            </a:r>
          </a:p>
          <a:p>
            <a:pPr fontAlgn="base"/>
            <a:r>
              <a:rPr lang="en-GB" dirty="0"/>
              <a:t>Inaccurate estimates of needed resources</a:t>
            </a:r>
          </a:p>
          <a:p>
            <a:pPr fontAlgn="base"/>
            <a:r>
              <a:rPr lang="en-GB" dirty="0"/>
              <a:t>Commercial pressures</a:t>
            </a:r>
          </a:p>
          <a:p>
            <a:pPr fontAlgn="base"/>
            <a:endParaRPr lang="en-GB" dirty="0"/>
          </a:p>
          <a:p>
            <a:endParaRPr lang="en-IT" dirty="0"/>
          </a:p>
        </p:txBody>
      </p:sp>
      <p:sp>
        <p:nvSpPr>
          <p:cNvPr id="4" name="Slide Number Placeholder 3">
            <a:extLst>
              <a:ext uri="{FF2B5EF4-FFF2-40B4-BE49-F238E27FC236}">
                <a16:creationId xmlns:a16="http://schemas.microsoft.com/office/drawing/2014/main" id="{8B91434F-D8F8-2742-BF48-B60E620156E7}"/>
              </a:ext>
            </a:extLst>
          </p:cNvPr>
          <p:cNvSpPr>
            <a:spLocks noGrp="1"/>
          </p:cNvSpPr>
          <p:nvPr>
            <p:ph type="sldNum" sz="quarter" idx="12"/>
          </p:nvPr>
        </p:nvSpPr>
        <p:spPr/>
        <p:txBody>
          <a:bodyPr/>
          <a:lstStyle/>
          <a:p>
            <a:fld id="{D2040F39-7941-49A4-B48D-F201B18B6351}" type="slidenum">
              <a:rPr lang="it-IT" smtClean="0"/>
              <a:pPr/>
              <a:t>99</a:t>
            </a:fld>
            <a:endParaRPr lang="it-IT" dirty="0"/>
          </a:p>
        </p:txBody>
      </p:sp>
    </p:spTree>
    <p:extLst>
      <p:ext uri="{BB962C8B-B14F-4D97-AF65-F5344CB8AC3E}">
        <p14:creationId xmlns:p14="http://schemas.microsoft.com/office/powerpoint/2010/main" val="2604632809"/>
      </p:ext>
    </p:extLst>
  </p:cSld>
  <p:clrMapOvr>
    <a:masterClrMapping/>
  </p:clrMapOvr>
</p:sld>
</file>

<file path=ppt/theme/theme1.xml><?xml version="1.0" encoding="utf-8"?>
<a:theme xmlns:a="http://schemas.openxmlformats.org/drawingml/2006/main" name="Nicol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00 - Java Introduction" id="{2D0C21C8-6F94-AC4C-8309-F1E5902B85F9}" vid="{1BB67297-C6B5-5C49-B905-92E04B265F5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Nicola</Template>
  <TotalTime>346</TotalTime>
  <Words>7989</Words>
  <Application>Microsoft Macintosh PowerPoint</Application>
  <PresentationFormat>Widescreen</PresentationFormat>
  <Paragraphs>1409</Paragraphs>
  <Slides>114</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114</vt:i4>
      </vt:variant>
    </vt:vector>
  </HeadingPairs>
  <TitlesOfParts>
    <vt:vector size="122" baseType="lpstr">
      <vt:lpstr>Arial</vt:lpstr>
      <vt:lpstr>Calibri</vt:lpstr>
      <vt:lpstr>Consolas</vt:lpstr>
      <vt:lpstr>Courier</vt:lpstr>
      <vt:lpstr>Times New Roman</vt:lpstr>
      <vt:lpstr>Trebuchet MS</vt:lpstr>
      <vt:lpstr>Wingdings</vt:lpstr>
      <vt:lpstr>Nicola</vt:lpstr>
      <vt:lpstr>Java Object Oriented</vt:lpstr>
      <vt:lpstr>Classes and Objects</vt:lpstr>
      <vt:lpstr>Classes and objects</vt:lpstr>
      <vt:lpstr>Class</vt:lpstr>
      <vt:lpstr>Classes and objects</vt:lpstr>
      <vt:lpstr>Object creation</vt:lpstr>
      <vt:lpstr>Object destruction</vt:lpstr>
      <vt:lpstr>Operations on references</vt:lpstr>
      <vt:lpstr>Class Definition</vt:lpstr>
      <vt:lpstr>Encapsulation and Visibility</vt:lpstr>
      <vt:lpstr>Encapsulation and Visibility</vt:lpstr>
      <vt:lpstr>Encapsulation and Visibility</vt:lpstr>
      <vt:lpstr>Constructors</vt:lpstr>
      <vt:lpstr>Constructors</vt:lpstr>
      <vt:lpstr>Constructors</vt:lpstr>
      <vt:lpstr>Constructors</vt:lpstr>
      <vt:lpstr>The keyword this</vt:lpstr>
      <vt:lpstr>Overloading and Polymorphism</vt:lpstr>
      <vt:lpstr>Getters and Setters</vt:lpstr>
      <vt:lpstr>Getters and Setters</vt:lpstr>
      <vt:lpstr>Getters and Setters</vt:lpstr>
      <vt:lpstr>toString()</vt:lpstr>
      <vt:lpstr>Static attributes and methods </vt:lpstr>
      <vt:lpstr>Static attributes and methods </vt:lpstr>
      <vt:lpstr>Static attributes and methods </vt:lpstr>
      <vt:lpstr>Combining dotted notations</vt:lpstr>
      <vt:lpstr>Wrapper Classes</vt:lpstr>
      <vt:lpstr>Wrapper Classes</vt:lpstr>
      <vt:lpstr>Wrapper Classes</vt:lpstr>
      <vt:lpstr>Conversions</vt:lpstr>
      <vt:lpstr>Auto boxing/unboxing</vt:lpstr>
      <vt:lpstr>Package</vt:lpstr>
      <vt:lpstr>Motivation</vt:lpstr>
      <vt:lpstr> Definition and usage  </vt:lpstr>
      <vt:lpstr>Package </vt:lpstr>
      <vt:lpstr>Inheritance</vt:lpstr>
      <vt:lpstr>Motivation</vt:lpstr>
      <vt:lpstr>Motivation</vt:lpstr>
      <vt:lpstr>Inheritance</vt:lpstr>
      <vt:lpstr>Example I (extension)</vt:lpstr>
      <vt:lpstr>Example II (override)</vt:lpstr>
      <vt:lpstr>Example III (override)</vt:lpstr>
      <vt:lpstr>Class SDCar</vt:lpstr>
      <vt:lpstr>this and super</vt:lpstr>
      <vt:lpstr>Terminology</vt:lpstr>
      <vt:lpstr>Visibility and Inheritance</vt:lpstr>
      <vt:lpstr>Recap</vt:lpstr>
      <vt:lpstr>Visibility</vt:lpstr>
      <vt:lpstr>Visibility</vt:lpstr>
      <vt:lpstr>Visibility</vt:lpstr>
      <vt:lpstr>Inheritance and Constructors</vt:lpstr>
      <vt:lpstr>Construction of child objects</vt:lpstr>
      <vt:lpstr>super()</vt:lpstr>
      <vt:lpstr>Construction of child objects</vt:lpstr>
      <vt:lpstr>Construction of child objects</vt:lpstr>
      <vt:lpstr>Construction of child objects</vt:lpstr>
      <vt:lpstr>Construction of child objects</vt:lpstr>
      <vt:lpstr>Construction of child objects</vt:lpstr>
      <vt:lpstr>Overriding and Polymorphism</vt:lpstr>
      <vt:lpstr>Java.lang.Object</vt:lpstr>
      <vt:lpstr>Java.lang.Object</vt:lpstr>
      <vt:lpstr>Java.lang.Object</vt:lpstr>
      <vt:lpstr>toString()</vt:lpstr>
      <vt:lpstr>equals(Object o)</vt:lpstr>
      <vt:lpstr>equals(Object o)</vt:lpstr>
      <vt:lpstr>Casting</vt:lpstr>
      <vt:lpstr>Types</vt:lpstr>
      <vt:lpstr>Upcasting and Downcasting</vt:lpstr>
      <vt:lpstr>Upcasting and Downcasting</vt:lpstr>
      <vt:lpstr>Upcasting and Downcasting</vt:lpstr>
      <vt:lpstr>Upcasting</vt:lpstr>
      <vt:lpstr>Upcasting</vt:lpstr>
      <vt:lpstr>Example</vt:lpstr>
      <vt:lpstr>Downcasting</vt:lpstr>
      <vt:lpstr>Example</vt:lpstr>
      <vt:lpstr>Example</vt:lpstr>
      <vt:lpstr>Runtime is evil</vt:lpstr>
      <vt:lpstr>Upcast to object</vt:lpstr>
      <vt:lpstr>Abstract Classes and Interfaces</vt:lpstr>
      <vt:lpstr>Abstract methods</vt:lpstr>
      <vt:lpstr>Abstract classes</vt:lpstr>
      <vt:lpstr>Abstract classes</vt:lpstr>
      <vt:lpstr>Why use abstract classes?</vt:lpstr>
      <vt:lpstr>A problem</vt:lpstr>
      <vt:lpstr>Same problem, another view</vt:lpstr>
      <vt:lpstr>A solution</vt:lpstr>
      <vt:lpstr>Another problem</vt:lpstr>
      <vt:lpstr>A solution</vt:lpstr>
      <vt:lpstr>A better solution</vt:lpstr>
      <vt:lpstr>Specialization and partial implementation</vt:lpstr>
      <vt:lpstr>Multiple inheritance</vt:lpstr>
      <vt:lpstr>Multiple inheritance</vt:lpstr>
      <vt:lpstr>Multiple inheritance</vt:lpstr>
      <vt:lpstr>Interfaces and instanceof</vt:lpstr>
      <vt:lpstr>Modelling Object Oriented Software</vt:lpstr>
      <vt:lpstr>Waterfall model</vt:lpstr>
      <vt:lpstr>Software life-cycle costs</vt:lpstr>
      <vt:lpstr>Failure rates of software projects</vt:lpstr>
      <vt:lpstr>Root causes of failures</vt:lpstr>
      <vt:lpstr>So what?</vt:lpstr>
      <vt:lpstr>Iterative development models</vt:lpstr>
      <vt:lpstr>Modelling tools and languages</vt:lpstr>
      <vt:lpstr>UML</vt:lpstr>
      <vt:lpstr>UML benefits</vt:lpstr>
      <vt:lpstr>UML diagrams</vt:lpstr>
      <vt:lpstr>Class diagram</vt:lpstr>
      <vt:lpstr>Class</vt:lpstr>
      <vt:lpstr>Hierachy</vt:lpstr>
      <vt:lpstr>Abstract class</vt:lpstr>
      <vt:lpstr>Association</vt:lpstr>
      <vt:lpstr>Association</vt:lpstr>
      <vt:lpstr>Interface</vt:lpstr>
      <vt:lpstr>A complete example</vt:lpstr>
      <vt:lpstr>Wisdom Pills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 Object Oriented</dc:title>
  <dc:creator>Microsoft Office User</dc:creator>
  <cp:lastModifiedBy>Microsoft Office User</cp:lastModifiedBy>
  <cp:revision>28</cp:revision>
  <dcterms:created xsi:type="dcterms:W3CDTF">2021-09-29T20:20:40Z</dcterms:created>
  <dcterms:modified xsi:type="dcterms:W3CDTF">2022-02-13T21:43:53Z</dcterms:modified>
</cp:coreProperties>
</file>

<file path=docProps/thumbnail.jpeg>
</file>